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95" r:id="rId3"/>
    <p:sldId id="259" r:id="rId4"/>
    <p:sldId id="258" r:id="rId5"/>
    <p:sldId id="264" r:id="rId6"/>
    <p:sldId id="297" r:id="rId7"/>
    <p:sldId id="272" r:id="rId8"/>
    <p:sldId id="268" r:id="rId9"/>
    <p:sldId id="261" r:id="rId10"/>
    <p:sldId id="257" r:id="rId11"/>
    <p:sldId id="302" r:id="rId12"/>
    <p:sldId id="301" r:id="rId13"/>
    <p:sldId id="298" r:id="rId14"/>
    <p:sldId id="299" r:id="rId15"/>
    <p:sldId id="300" r:id="rId16"/>
    <p:sldId id="304" r:id="rId17"/>
    <p:sldId id="305" r:id="rId18"/>
    <p:sldId id="306" r:id="rId19"/>
    <p:sldId id="307" r:id="rId20"/>
    <p:sldId id="315" r:id="rId21"/>
    <p:sldId id="265" r:id="rId22"/>
    <p:sldId id="309" r:id="rId23"/>
    <p:sldId id="276" r:id="rId24"/>
    <p:sldId id="310" r:id="rId25"/>
    <p:sldId id="311" r:id="rId26"/>
    <p:sldId id="312" r:id="rId27"/>
    <p:sldId id="313" r:id="rId28"/>
    <p:sldId id="278" r:id="rId29"/>
  </p:sldIdLst>
  <p:sldSz cx="9144000" cy="5143500" type="screen16x9"/>
  <p:notesSz cx="6858000" cy="9144000"/>
  <p:embeddedFontLst>
    <p:embeddedFont>
      <p:font typeface="Inria Serif" panose="020B0604020202020204" charset="0"/>
      <p:regular r:id="rId31"/>
      <p:bold r:id="rId32"/>
      <p:italic r:id="rId33"/>
      <p:boldItalic r:id="rId34"/>
    </p:embeddedFont>
    <p:embeddedFont>
      <p:font typeface="Inria Serif Light" panose="020B0604020202020204" charset="0"/>
      <p:regular r:id="rId35"/>
      <p:bold r:id="rId36"/>
      <p:italic r:id="rId37"/>
      <p:boldItalic r:id="rId38"/>
    </p:embeddedFont>
    <p:embeddedFont>
      <p:font typeface="Playfair Display" panose="020B0604020202020204" charset="0"/>
      <p:regular r:id="rId39"/>
      <p:bold r:id="rId40"/>
      <p:italic r:id="rId41"/>
      <p:boldItalic r:id="rId42"/>
    </p:embeddedFont>
    <p:embeddedFont>
      <p:font typeface="Playfair Display Regular" panose="020B060402020202020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46DF28-2150-43F1-838E-3EFDFE06A0C1}">
  <a:tblStyle styleId="{2146DF28-2150-43F1-838E-3EFDFE06A0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BB1EE3E-A275-4247-A9CC-9BE1B03F3CE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9" d="100"/>
          <a:sy n="89" d="100"/>
        </p:scale>
        <p:origin x="87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8514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0617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13124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138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4797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98294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11977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66777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45128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08313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5263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9136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67958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1948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964b003c9a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964b003c9a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74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2571750"/>
            <a:ext cx="9144000" cy="257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02900" y="1361354"/>
            <a:ext cx="37245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227900" y="-1675"/>
            <a:ext cx="916200" cy="91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2571750"/>
            <a:ext cx="9144000" cy="2571900"/>
          </a:xfrm>
          <a:prstGeom prst="rect">
            <a:avLst/>
          </a:prstGeom>
          <a:solidFill>
            <a:srgbClr val="3B1106">
              <a:alpha val="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702900" y="1233658"/>
            <a:ext cx="4746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02900" y="2787333"/>
            <a:ext cx="4746000" cy="29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600"/>
              </a:spcBef>
              <a:spcAft>
                <a:spcPts val="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5928400" y="916150"/>
            <a:ext cx="2299500" cy="331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8227900" y="4227300"/>
            <a:ext cx="916200" cy="91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2307300" y="921000"/>
            <a:ext cx="6836700" cy="422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455700" y="823775"/>
            <a:ext cx="1623900" cy="386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2763000" y="1376700"/>
            <a:ext cx="5925300" cy="33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▪"/>
              <a:defRPr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5700" y="1586238"/>
            <a:ext cx="3623100" cy="33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5700" y="2139163"/>
            <a:ext cx="3623100" cy="141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▪"/>
              <a:defRPr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/>
          <p:nvPr/>
        </p:nvSpPr>
        <p:spPr>
          <a:xfrm>
            <a:off x="2307300" y="921000"/>
            <a:ext cx="6836700" cy="422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455700" y="823775"/>
            <a:ext cx="1623900" cy="386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2794425" y="1376725"/>
            <a:ext cx="2754000" cy="33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2"/>
          </p:nvPr>
        </p:nvSpPr>
        <p:spPr>
          <a:xfrm>
            <a:off x="5934401" y="1376725"/>
            <a:ext cx="2754000" cy="33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/>
          <p:nvPr/>
        </p:nvSpPr>
        <p:spPr>
          <a:xfrm>
            <a:off x="2307300" y="921000"/>
            <a:ext cx="6836700" cy="422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455700" y="823775"/>
            <a:ext cx="1623900" cy="386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1"/>
          </p:nvPr>
        </p:nvSpPr>
        <p:spPr>
          <a:xfrm>
            <a:off x="2762975" y="1376725"/>
            <a:ext cx="1845900" cy="33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2"/>
          </p:nvPr>
        </p:nvSpPr>
        <p:spPr>
          <a:xfrm>
            <a:off x="4802737" y="1376725"/>
            <a:ext cx="1845900" cy="33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3"/>
          </p:nvPr>
        </p:nvSpPr>
        <p:spPr>
          <a:xfrm>
            <a:off x="6842500" y="1376725"/>
            <a:ext cx="1845900" cy="33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/>
          <p:nvPr/>
        </p:nvSpPr>
        <p:spPr>
          <a:xfrm>
            <a:off x="2307300" y="921000"/>
            <a:ext cx="6836700" cy="422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455700" y="823775"/>
            <a:ext cx="1623900" cy="386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ldNum" idx="12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884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transparent frame">
  <p:cSld name="BLANK_1"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8849"/>
            </a:avLst>
          </a:prstGeom>
          <a:solidFill>
            <a:srgbClr val="3B1106">
              <a:alpha val="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  <a:solidFill>
            <a:srgbClr val="3B1106">
              <a:alpha val="6150"/>
            </a:srgbClr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 b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1pPr>
            <a:lvl2pPr lvl="1" algn="ctr" rtl="0">
              <a:buNone/>
              <a:defRPr sz="1300" b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2pPr>
            <a:lvl3pPr lvl="2" algn="ctr" rtl="0">
              <a:buNone/>
              <a:defRPr sz="1300" b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3pPr>
            <a:lvl4pPr lvl="3" algn="ctr" rtl="0">
              <a:buNone/>
              <a:defRPr sz="1300" b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4pPr>
            <a:lvl5pPr lvl="4" algn="ctr" rtl="0">
              <a:buNone/>
              <a:defRPr sz="1300" b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5pPr>
            <a:lvl6pPr lvl="5" algn="ctr" rtl="0">
              <a:buNone/>
              <a:defRPr sz="1300" b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6pPr>
            <a:lvl7pPr lvl="6" algn="ctr" rtl="0">
              <a:buNone/>
              <a:defRPr sz="1300" b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7pPr>
            <a:lvl8pPr lvl="7" algn="ctr" rtl="0">
              <a:buNone/>
              <a:defRPr sz="1300" b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8pPr>
            <a:lvl9pPr lvl="8" algn="ctr" rtl="0">
              <a:buNone/>
              <a:defRPr sz="1300" b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5700" y="823775"/>
            <a:ext cx="1623900" cy="3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2763000" y="1376700"/>
            <a:ext cx="5925300" cy="3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erif Light"/>
              <a:buChar char="▫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1pPr>
            <a:lvl2pPr marL="914400" lvl="1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erif Light"/>
              <a:buChar char="▪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2pPr>
            <a:lvl3pPr marL="1371600" lvl="2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erif Light"/>
              <a:buChar char="▫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3pPr>
            <a:lvl4pPr marL="1828800" lvl="3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●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4pPr>
            <a:lvl5pPr marL="2286000" lvl="4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○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5pPr>
            <a:lvl6pPr marL="2743200" lvl="5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■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6pPr>
            <a:lvl7pPr marL="3200400" lvl="6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●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7pPr>
            <a:lvl8pPr marL="3657600" lvl="7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○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8pPr>
            <a:lvl9pPr marL="4114800" lvl="8" indent="-3556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000"/>
              <a:buFont typeface="Inria Serif Light"/>
              <a:buChar char="■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702900" y="2046514"/>
            <a:ext cx="1140414" cy="47464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AIDA</a:t>
            </a:r>
            <a:endParaRPr dirty="0"/>
          </a:p>
        </p:txBody>
      </p:sp>
      <p:grpSp>
        <p:nvGrpSpPr>
          <p:cNvPr id="67" name="Google Shape;67;p13"/>
          <p:cNvGrpSpPr/>
          <p:nvPr/>
        </p:nvGrpSpPr>
        <p:grpSpPr>
          <a:xfrm>
            <a:off x="8370067" y="150601"/>
            <a:ext cx="632500" cy="611548"/>
            <a:chOff x="1247825" y="5001950"/>
            <a:chExt cx="443300" cy="428675"/>
          </a:xfrm>
        </p:grpSpPr>
        <p:sp>
          <p:nvSpPr>
            <p:cNvPr id="68" name="Google Shape;68;p13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387" y="1361354"/>
            <a:ext cx="4205680" cy="288655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E585759-996A-7A4D-BFE9-436A7D3B1F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90" y="167496"/>
            <a:ext cx="990963" cy="10293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FB9299-3B44-1B19-B0BA-D75F51888A7B}"/>
              </a:ext>
            </a:extLst>
          </p:cNvPr>
          <p:cNvSpPr txBox="1"/>
          <p:nvPr/>
        </p:nvSpPr>
        <p:spPr>
          <a:xfrm>
            <a:off x="1625600" y="313911"/>
            <a:ext cx="4303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>
                <a:solidFill>
                  <a:schemeClr val="tx2">
                    <a:lumMod val="50000"/>
                  </a:schemeClr>
                </a:solidFill>
              </a:rPr>
              <a:t>Banasthali Vidyapith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937AAB-87F3-7CC2-7258-5DB21B57DDDD}"/>
              </a:ext>
            </a:extLst>
          </p:cNvPr>
          <p:cNvSpPr txBox="1"/>
          <p:nvPr/>
        </p:nvSpPr>
        <p:spPr>
          <a:xfrm>
            <a:off x="174171" y="2699657"/>
            <a:ext cx="3200400" cy="172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u="sng">
                <a:solidFill>
                  <a:schemeClr val="tx2">
                    <a:lumMod val="50000"/>
                  </a:schemeClr>
                </a:solidFill>
              </a:rPr>
              <a:t>Prepared by BTI_G19</a:t>
            </a:r>
          </a:p>
          <a:p>
            <a:endParaRPr lang="en-IN"/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tx2">
                    <a:lumMod val="50000"/>
                  </a:schemeClr>
                </a:solidFill>
              </a:rPr>
              <a:t>Aditi Jaiswal(2016699) IT </a:t>
            </a:r>
          </a:p>
          <a:p>
            <a:r>
              <a:rPr lang="en-US">
                <a:solidFill>
                  <a:schemeClr val="tx2">
                    <a:lumMod val="50000"/>
                  </a:schemeClr>
                </a:solidFill>
              </a:rPr>
              <a:t>Avni Jindal(2016728) IT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tx2">
                    <a:lumMod val="50000"/>
                  </a:schemeClr>
                </a:solidFill>
              </a:rPr>
              <a:t>Deeksha Aggarwal(2016734) IT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tx2">
                    <a:lumMod val="50000"/>
                  </a:schemeClr>
                </a:solidFill>
              </a:rPr>
              <a:t>Ismit Singh(2016752) IT</a:t>
            </a:r>
            <a:endParaRPr lang="en-IN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advTm="2232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256032" y="823775"/>
            <a:ext cx="2082794" cy="386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Classes and </a:t>
            </a:r>
            <a:r>
              <a:rPr lang="en" u="sng" dirty="0"/>
              <a:t>Charachterstics</a:t>
            </a:r>
            <a:endParaRPr u="sng" dirty="0"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2"/>
          </p:nvPr>
        </p:nvSpPr>
        <p:spPr>
          <a:xfrm>
            <a:off x="6377808" y="1702074"/>
            <a:ext cx="2437008" cy="328445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Bef>
                <a:spcPts val="600"/>
              </a:spcBef>
              <a:buNone/>
            </a:pPr>
            <a:r>
              <a:rPr lang="en-US" sz="1400" dirty="0"/>
              <a:t>The ability to use the interface for creating and viewing solutions is a technological need. To save the chosen queries, the user needs to be logged in. Users are welcome to </a:t>
            </a:r>
            <a:r>
              <a:rPr lang="en-US" sz="1400" dirty="0" err="1"/>
              <a:t>utilise</a:t>
            </a:r>
            <a:r>
              <a:rPr lang="en-US" sz="1400" dirty="0"/>
              <a:t> any other features as a guest.</a:t>
            </a:r>
            <a:endParaRPr sz="1400" b="1" dirty="0"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>
            <a:off x="2876225" y="1376725"/>
            <a:ext cx="2754000" cy="33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 u="sng" dirty="0"/>
              <a:t>ADMIN</a:t>
            </a:r>
            <a:endParaRPr sz="1500" u="sng" dirty="0"/>
          </a:p>
          <a:p>
            <a:pPr marL="0" lvl="0" indent="0"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r>
              <a:rPr lang="en-US" sz="1400" dirty="0"/>
              <a:t>Admin is responsible for maintaining, updating the database, and viewing the results of the feedback. They can update databases and are responsible for the maintenance of web applications.</a:t>
            </a:r>
            <a:endParaRPr sz="1400" dirty="0"/>
          </a:p>
        </p:txBody>
      </p:sp>
      <p:sp>
        <p:nvSpPr>
          <p:cNvPr id="82" name="Google Shape;82;p14"/>
          <p:cNvSpPr txBox="1">
            <a:spLocks noGrp="1"/>
          </p:cNvSpPr>
          <p:nvPr>
            <p:ph type="sldNum" idx="12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IN" b="1" u="sng" dirty="0"/>
              <a:t>USER</a:t>
            </a:r>
            <a:endParaRPr lang="en-IN" u="sng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ctrTitle" idx="4294967295"/>
          </p:nvPr>
        </p:nvSpPr>
        <p:spPr>
          <a:xfrm>
            <a:off x="855300" y="1676513"/>
            <a:ext cx="3647100" cy="690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</a:rPr>
              <a:t>Big concept</a:t>
            </a:r>
            <a:endParaRPr sz="4800" dirty="0">
              <a:solidFill>
                <a:schemeClr val="lt1"/>
              </a:solidFill>
            </a:endParaRPr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4294967295"/>
          </p:nvPr>
        </p:nvSpPr>
        <p:spPr>
          <a:xfrm>
            <a:off x="742107" y="543558"/>
            <a:ext cx="3647100" cy="96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600"/>
              </a:spcAft>
              <a:buNone/>
            </a:pPr>
            <a:r>
              <a:rPr lang="en" sz="1800" b="1" dirty="0">
                <a:solidFill>
                  <a:schemeClr val="tx1">
                    <a:lumMod val="75000"/>
                  </a:schemeClr>
                </a:solidFill>
              </a:rPr>
              <a:t>Activity Diagram</a:t>
            </a:r>
            <a:endParaRPr lang="en-IN" sz="1800" b="1" dirty="0">
              <a:solidFill>
                <a:schemeClr val="tx1">
                  <a:lumMod val="75000"/>
                </a:schemeClr>
              </a:solidFill>
            </a:endParaRPr>
          </a:p>
          <a:p>
            <a:pPr marL="0" lvl="0" indent="0">
              <a:spcAft>
                <a:spcPts val="600"/>
              </a:spcAft>
              <a:buNone/>
            </a:pPr>
            <a:r>
              <a:rPr lang="en" sz="1600" dirty="0">
                <a:solidFill>
                  <a:schemeClr val="tx1">
                    <a:lumMod val="50000"/>
                  </a:schemeClr>
                </a:solidFill>
              </a:rPr>
              <a:t>Guest Access</a:t>
            </a:r>
            <a:endParaRPr sz="1600" b="1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125" name="Google Shape;125;p19"/>
          <p:cNvGrpSpPr/>
          <p:nvPr/>
        </p:nvGrpSpPr>
        <p:grpSpPr>
          <a:xfrm>
            <a:off x="6100269" y="1067645"/>
            <a:ext cx="1912184" cy="1912179"/>
            <a:chOff x="6643075" y="3664250"/>
            <a:chExt cx="407950" cy="407975"/>
          </a:xfrm>
        </p:grpSpPr>
        <p:sp>
          <p:nvSpPr>
            <p:cNvPr id="126" name="Google Shape;126;p1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" name="Google Shape;128;p19"/>
          <p:cNvGrpSpPr/>
          <p:nvPr/>
        </p:nvGrpSpPr>
        <p:grpSpPr>
          <a:xfrm rot="-587411">
            <a:off x="5987967" y="3228917"/>
            <a:ext cx="786186" cy="786141"/>
            <a:chOff x="576250" y="4319400"/>
            <a:chExt cx="442075" cy="442050"/>
          </a:xfrm>
        </p:grpSpPr>
        <p:sp>
          <p:nvSpPr>
            <p:cNvPr id="129" name="Google Shape;129;p1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19"/>
          <p:cNvSpPr/>
          <p:nvPr/>
        </p:nvSpPr>
        <p:spPr>
          <a:xfrm>
            <a:off x="5642831" y="1509122"/>
            <a:ext cx="298887" cy="28538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9"/>
          <p:cNvSpPr/>
          <p:nvPr/>
        </p:nvSpPr>
        <p:spPr>
          <a:xfrm rot="2697573">
            <a:off x="7612437" y="2970213"/>
            <a:ext cx="453709" cy="43321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9"/>
          <p:cNvSpPr/>
          <p:nvPr/>
        </p:nvSpPr>
        <p:spPr>
          <a:xfrm>
            <a:off x="7971371" y="2722878"/>
            <a:ext cx="181741" cy="17360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9"/>
          <p:cNvSpPr/>
          <p:nvPr/>
        </p:nvSpPr>
        <p:spPr>
          <a:xfrm rot="1280097">
            <a:off x="5435755" y="2369947"/>
            <a:ext cx="181696" cy="17358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sldNum" idx="12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199" y="488328"/>
            <a:ext cx="3505203" cy="416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60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ctrTitle" idx="4294967295"/>
          </p:nvPr>
        </p:nvSpPr>
        <p:spPr>
          <a:xfrm>
            <a:off x="855300" y="1676513"/>
            <a:ext cx="3647100" cy="690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</a:rPr>
              <a:t>Big concept</a:t>
            </a:r>
            <a:endParaRPr sz="4800" dirty="0">
              <a:solidFill>
                <a:schemeClr val="lt1"/>
              </a:solidFill>
            </a:endParaRPr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4294967295"/>
          </p:nvPr>
        </p:nvSpPr>
        <p:spPr>
          <a:xfrm>
            <a:off x="748574" y="963917"/>
            <a:ext cx="2564979" cy="96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600"/>
              </a:spcAft>
              <a:buNone/>
            </a:pPr>
            <a:r>
              <a:rPr lang="en-IN" sz="1800" dirty="0"/>
              <a:t>STUDENT Login and Interaction </a:t>
            </a:r>
            <a:endParaRPr sz="1800" dirty="0"/>
          </a:p>
        </p:txBody>
      </p:sp>
      <p:grpSp>
        <p:nvGrpSpPr>
          <p:cNvPr id="128" name="Google Shape;128;p19"/>
          <p:cNvGrpSpPr/>
          <p:nvPr/>
        </p:nvGrpSpPr>
        <p:grpSpPr>
          <a:xfrm rot="-587411">
            <a:off x="5987967" y="3228917"/>
            <a:ext cx="786186" cy="786141"/>
            <a:chOff x="576250" y="4319400"/>
            <a:chExt cx="442075" cy="442050"/>
          </a:xfrm>
        </p:grpSpPr>
        <p:sp>
          <p:nvSpPr>
            <p:cNvPr id="129" name="Google Shape;129;p1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19"/>
          <p:cNvSpPr/>
          <p:nvPr/>
        </p:nvSpPr>
        <p:spPr>
          <a:xfrm>
            <a:off x="5642831" y="1509122"/>
            <a:ext cx="298887" cy="28538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9"/>
          <p:cNvSpPr/>
          <p:nvPr/>
        </p:nvSpPr>
        <p:spPr>
          <a:xfrm rot="2697573">
            <a:off x="7612437" y="2970213"/>
            <a:ext cx="453709" cy="43321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9"/>
          <p:cNvSpPr/>
          <p:nvPr/>
        </p:nvSpPr>
        <p:spPr>
          <a:xfrm>
            <a:off x="7971371" y="2722878"/>
            <a:ext cx="181741" cy="17360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9"/>
          <p:cNvSpPr/>
          <p:nvPr/>
        </p:nvSpPr>
        <p:spPr>
          <a:xfrm rot="1280097">
            <a:off x="5435755" y="2369947"/>
            <a:ext cx="181696" cy="17358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sldNum" idx="12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943" y="449943"/>
            <a:ext cx="2642516" cy="42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198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ctrTitle" idx="4294967295"/>
          </p:nvPr>
        </p:nvSpPr>
        <p:spPr>
          <a:xfrm>
            <a:off x="855300" y="1676513"/>
            <a:ext cx="3647100" cy="690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Big concept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4294967295"/>
          </p:nvPr>
        </p:nvSpPr>
        <p:spPr>
          <a:xfrm>
            <a:off x="997885" y="1285820"/>
            <a:ext cx="1987133" cy="96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600"/>
              </a:spcAft>
              <a:buNone/>
            </a:pPr>
            <a:r>
              <a:rPr lang="en-IN" sz="1800" dirty="0"/>
              <a:t>GUEST User functionalities</a:t>
            </a:r>
            <a:endParaRPr sz="1800" dirty="0"/>
          </a:p>
        </p:txBody>
      </p:sp>
      <p:grpSp>
        <p:nvGrpSpPr>
          <p:cNvPr id="125" name="Google Shape;125;p19"/>
          <p:cNvGrpSpPr/>
          <p:nvPr/>
        </p:nvGrpSpPr>
        <p:grpSpPr>
          <a:xfrm>
            <a:off x="6100269" y="1067645"/>
            <a:ext cx="1912184" cy="1912179"/>
            <a:chOff x="6643075" y="3664250"/>
            <a:chExt cx="407950" cy="407975"/>
          </a:xfrm>
        </p:grpSpPr>
        <p:sp>
          <p:nvSpPr>
            <p:cNvPr id="126" name="Google Shape;126;p1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" name="Google Shape;128;p19"/>
          <p:cNvGrpSpPr/>
          <p:nvPr/>
        </p:nvGrpSpPr>
        <p:grpSpPr>
          <a:xfrm rot="-587411">
            <a:off x="5987967" y="3228917"/>
            <a:ext cx="786186" cy="786141"/>
            <a:chOff x="576250" y="4319400"/>
            <a:chExt cx="442075" cy="442050"/>
          </a:xfrm>
        </p:grpSpPr>
        <p:sp>
          <p:nvSpPr>
            <p:cNvPr id="129" name="Google Shape;129;p1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19"/>
          <p:cNvSpPr/>
          <p:nvPr/>
        </p:nvSpPr>
        <p:spPr>
          <a:xfrm>
            <a:off x="5642831" y="1509122"/>
            <a:ext cx="298887" cy="28538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9"/>
          <p:cNvSpPr/>
          <p:nvPr/>
        </p:nvSpPr>
        <p:spPr>
          <a:xfrm rot="2697573">
            <a:off x="7612437" y="2970213"/>
            <a:ext cx="453709" cy="43321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9"/>
          <p:cNvSpPr/>
          <p:nvPr/>
        </p:nvSpPr>
        <p:spPr>
          <a:xfrm>
            <a:off x="7971371" y="2722878"/>
            <a:ext cx="181741" cy="17360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9"/>
          <p:cNvSpPr/>
          <p:nvPr/>
        </p:nvSpPr>
        <p:spPr>
          <a:xfrm rot="1280097">
            <a:off x="5435755" y="2369947"/>
            <a:ext cx="181696" cy="17358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sldNum" idx="12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971" y="690542"/>
            <a:ext cx="4049741" cy="387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475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ctrTitle" idx="4294967295"/>
          </p:nvPr>
        </p:nvSpPr>
        <p:spPr>
          <a:xfrm>
            <a:off x="855300" y="1676513"/>
            <a:ext cx="3647100" cy="690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Big concept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4294967295"/>
          </p:nvPr>
        </p:nvSpPr>
        <p:spPr>
          <a:xfrm>
            <a:off x="743123" y="1194263"/>
            <a:ext cx="2346982" cy="96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600"/>
              </a:spcAft>
              <a:buNone/>
            </a:pPr>
            <a:r>
              <a:rPr lang="en-IN" sz="1800" dirty="0"/>
              <a:t>Authorized (Student) User functionalities </a:t>
            </a:r>
            <a:endParaRPr sz="1800" dirty="0"/>
          </a:p>
        </p:txBody>
      </p:sp>
      <p:grpSp>
        <p:nvGrpSpPr>
          <p:cNvPr id="125" name="Google Shape;125;p19"/>
          <p:cNvGrpSpPr/>
          <p:nvPr/>
        </p:nvGrpSpPr>
        <p:grpSpPr>
          <a:xfrm>
            <a:off x="6100269" y="1067645"/>
            <a:ext cx="1912184" cy="1912179"/>
            <a:chOff x="6643075" y="3664250"/>
            <a:chExt cx="407950" cy="407975"/>
          </a:xfrm>
        </p:grpSpPr>
        <p:sp>
          <p:nvSpPr>
            <p:cNvPr id="126" name="Google Shape;126;p1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" name="Google Shape;128;p19"/>
          <p:cNvGrpSpPr/>
          <p:nvPr/>
        </p:nvGrpSpPr>
        <p:grpSpPr>
          <a:xfrm rot="-587411">
            <a:off x="5987967" y="3228917"/>
            <a:ext cx="786186" cy="786141"/>
            <a:chOff x="576250" y="4319400"/>
            <a:chExt cx="442075" cy="442050"/>
          </a:xfrm>
        </p:grpSpPr>
        <p:sp>
          <p:nvSpPr>
            <p:cNvPr id="129" name="Google Shape;129;p1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19"/>
          <p:cNvSpPr/>
          <p:nvPr/>
        </p:nvSpPr>
        <p:spPr>
          <a:xfrm>
            <a:off x="5642831" y="1509122"/>
            <a:ext cx="298887" cy="28538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9"/>
          <p:cNvSpPr/>
          <p:nvPr/>
        </p:nvSpPr>
        <p:spPr>
          <a:xfrm rot="2697573">
            <a:off x="7612437" y="2970213"/>
            <a:ext cx="453709" cy="43321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9"/>
          <p:cNvSpPr/>
          <p:nvPr/>
        </p:nvSpPr>
        <p:spPr>
          <a:xfrm>
            <a:off x="7971371" y="2722878"/>
            <a:ext cx="181741" cy="17360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9"/>
          <p:cNvSpPr/>
          <p:nvPr/>
        </p:nvSpPr>
        <p:spPr>
          <a:xfrm rot="1280097">
            <a:off x="5435755" y="2369947"/>
            <a:ext cx="181696" cy="17358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sldNum" idx="12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153" y="641418"/>
            <a:ext cx="3075581" cy="385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07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ctrTitle" idx="4294967295"/>
          </p:nvPr>
        </p:nvSpPr>
        <p:spPr>
          <a:xfrm>
            <a:off x="855300" y="1676513"/>
            <a:ext cx="3647100" cy="690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Big concept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4294967295"/>
          </p:nvPr>
        </p:nvSpPr>
        <p:spPr>
          <a:xfrm>
            <a:off x="714880" y="1026872"/>
            <a:ext cx="2093260" cy="96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600"/>
              </a:spcAft>
              <a:buNone/>
            </a:pPr>
            <a:r>
              <a:rPr lang="en-IN" sz="1800" dirty="0"/>
              <a:t>Admin functionalities </a:t>
            </a:r>
            <a:endParaRPr sz="1800" dirty="0"/>
          </a:p>
        </p:txBody>
      </p:sp>
      <p:grpSp>
        <p:nvGrpSpPr>
          <p:cNvPr id="125" name="Google Shape;125;p19"/>
          <p:cNvGrpSpPr/>
          <p:nvPr/>
        </p:nvGrpSpPr>
        <p:grpSpPr>
          <a:xfrm>
            <a:off x="6100269" y="1067645"/>
            <a:ext cx="1912184" cy="1912179"/>
            <a:chOff x="6643075" y="3664250"/>
            <a:chExt cx="407950" cy="407975"/>
          </a:xfrm>
        </p:grpSpPr>
        <p:sp>
          <p:nvSpPr>
            <p:cNvPr id="126" name="Google Shape;126;p1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" name="Google Shape;128;p19"/>
          <p:cNvGrpSpPr/>
          <p:nvPr/>
        </p:nvGrpSpPr>
        <p:grpSpPr>
          <a:xfrm rot="-587411">
            <a:off x="5987967" y="3228917"/>
            <a:ext cx="786186" cy="786141"/>
            <a:chOff x="576250" y="4319400"/>
            <a:chExt cx="442075" cy="442050"/>
          </a:xfrm>
        </p:grpSpPr>
        <p:sp>
          <p:nvSpPr>
            <p:cNvPr id="129" name="Google Shape;129;p1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19"/>
          <p:cNvSpPr/>
          <p:nvPr/>
        </p:nvSpPr>
        <p:spPr>
          <a:xfrm>
            <a:off x="5642831" y="1509122"/>
            <a:ext cx="298887" cy="28538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9"/>
          <p:cNvSpPr/>
          <p:nvPr/>
        </p:nvSpPr>
        <p:spPr>
          <a:xfrm rot="2697573">
            <a:off x="7612437" y="2970213"/>
            <a:ext cx="453709" cy="43321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9"/>
          <p:cNvSpPr/>
          <p:nvPr/>
        </p:nvSpPr>
        <p:spPr>
          <a:xfrm>
            <a:off x="7971371" y="2722878"/>
            <a:ext cx="181741" cy="17360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9"/>
          <p:cNvSpPr/>
          <p:nvPr/>
        </p:nvSpPr>
        <p:spPr>
          <a:xfrm rot="1280097">
            <a:off x="5435755" y="2369947"/>
            <a:ext cx="181696" cy="17358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sldNum" idx="12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030" y="725714"/>
            <a:ext cx="3046169" cy="394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07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ctrTitle" idx="4294967295"/>
          </p:nvPr>
        </p:nvSpPr>
        <p:spPr>
          <a:xfrm>
            <a:off x="855300" y="1676513"/>
            <a:ext cx="3647100" cy="690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</a:rPr>
              <a:t>Big concept</a:t>
            </a:r>
            <a:endParaRPr sz="4800" dirty="0">
              <a:solidFill>
                <a:schemeClr val="lt1"/>
              </a:solidFill>
            </a:endParaRPr>
          </a:p>
        </p:txBody>
      </p:sp>
      <p:grpSp>
        <p:nvGrpSpPr>
          <p:cNvPr id="125" name="Google Shape;125;p19"/>
          <p:cNvGrpSpPr/>
          <p:nvPr/>
        </p:nvGrpSpPr>
        <p:grpSpPr>
          <a:xfrm>
            <a:off x="6100269" y="1067645"/>
            <a:ext cx="1912184" cy="1912179"/>
            <a:chOff x="6643075" y="3664250"/>
            <a:chExt cx="407950" cy="407975"/>
          </a:xfrm>
        </p:grpSpPr>
        <p:sp>
          <p:nvSpPr>
            <p:cNvPr id="126" name="Google Shape;126;p1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" name="Google Shape;128;p19"/>
          <p:cNvGrpSpPr/>
          <p:nvPr/>
        </p:nvGrpSpPr>
        <p:grpSpPr>
          <a:xfrm rot="-587411">
            <a:off x="5987967" y="3228917"/>
            <a:ext cx="786186" cy="786141"/>
            <a:chOff x="576250" y="4319400"/>
            <a:chExt cx="442075" cy="442050"/>
          </a:xfrm>
        </p:grpSpPr>
        <p:sp>
          <p:nvSpPr>
            <p:cNvPr id="129" name="Google Shape;129;p1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19"/>
          <p:cNvSpPr/>
          <p:nvPr/>
        </p:nvSpPr>
        <p:spPr>
          <a:xfrm>
            <a:off x="5642831" y="1509122"/>
            <a:ext cx="298887" cy="28538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9"/>
          <p:cNvSpPr/>
          <p:nvPr/>
        </p:nvSpPr>
        <p:spPr>
          <a:xfrm rot="2697573">
            <a:off x="7612437" y="2970213"/>
            <a:ext cx="453709" cy="43321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9"/>
          <p:cNvSpPr/>
          <p:nvPr/>
        </p:nvSpPr>
        <p:spPr>
          <a:xfrm>
            <a:off x="7971371" y="2722878"/>
            <a:ext cx="181741" cy="17360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9"/>
          <p:cNvSpPr/>
          <p:nvPr/>
        </p:nvSpPr>
        <p:spPr>
          <a:xfrm rot="1280097">
            <a:off x="5435755" y="2369947"/>
            <a:ext cx="181696" cy="17358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sldNum" idx="12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48967"/>
          <a:stretch/>
        </p:blipFill>
        <p:spPr>
          <a:xfrm>
            <a:off x="990888" y="2194944"/>
            <a:ext cx="6051692" cy="24996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B75FD2-627E-B66A-049F-6759DC43E4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417"/>
          <a:stretch/>
        </p:blipFill>
        <p:spPr>
          <a:xfrm>
            <a:off x="795616" y="480198"/>
            <a:ext cx="6051692" cy="164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595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ctrTitle" idx="4294967295"/>
          </p:nvPr>
        </p:nvSpPr>
        <p:spPr>
          <a:xfrm>
            <a:off x="893046" y="1685250"/>
            <a:ext cx="3647100" cy="690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Big concept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4294967295"/>
          </p:nvPr>
        </p:nvSpPr>
        <p:spPr>
          <a:xfrm>
            <a:off x="639387" y="766090"/>
            <a:ext cx="2009420" cy="13763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600"/>
              </a:spcAft>
              <a:buNone/>
            </a:pPr>
            <a:r>
              <a:rPr lang="en-US" sz="1800"/>
              <a:t>SEQUENCE </a:t>
            </a:r>
            <a:r>
              <a:rPr lang="en-US" sz="1800" dirty="0"/>
              <a:t>DIAGRAM FOR </a:t>
            </a:r>
            <a:r>
              <a:rPr lang="en-US" sz="1800" u="sng" dirty="0"/>
              <a:t>LOGIN AND QUERY:</a:t>
            </a:r>
            <a:endParaRPr sz="1800" u="sng" dirty="0"/>
          </a:p>
        </p:txBody>
      </p:sp>
      <p:grpSp>
        <p:nvGrpSpPr>
          <p:cNvPr id="125" name="Google Shape;125;p19"/>
          <p:cNvGrpSpPr/>
          <p:nvPr/>
        </p:nvGrpSpPr>
        <p:grpSpPr>
          <a:xfrm>
            <a:off x="6100269" y="1067645"/>
            <a:ext cx="1912184" cy="1912179"/>
            <a:chOff x="6643075" y="3664250"/>
            <a:chExt cx="407950" cy="407975"/>
          </a:xfrm>
        </p:grpSpPr>
        <p:sp>
          <p:nvSpPr>
            <p:cNvPr id="126" name="Google Shape;126;p1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" name="Google Shape;128;p19"/>
          <p:cNvGrpSpPr/>
          <p:nvPr/>
        </p:nvGrpSpPr>
        <p:grpSpPr>
          <a:xfrm rot="-587411">
            <a:off x="5987967" y="3228917"/>
            <a:ext cx="786186" cy="786141"/>
            <a:chOff x="576250" y="4319400"/>
            <a:chExt cx="442075" cy="442050"/>
          </a:xfrm>
        </p:grpSpPr>
        <p:sp>
          <p:nvSpPr>
            <p:cNvPr id="129" name="Google Shape;129;p1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19"/>
          <p:cNvSpPr/>
          <p:nvPr/>
        </p:nvSpPr>
        <p:spPr>
          <a:xfrm>
            <a:off x="5642831" y="1509122"/>
            <a:ext cx="298887" cy="28538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9"/>
          <p:cNvSpPr/>
          <p:nvPr/>
        </p:nvSpPr>
        <p:spPr>
          <a:xfrm rot="2697573">
            <a:off x="7612437" y="2970213"/>
            <a:ext cx="453709" cy="43321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9"/>
          <p:cNvSpPr/>
          <p:nvPr/>
        </p:nvSpPr>
        <p:spPr>
          <a:xfrm>
            <a:off x="7971371" y="2722878"/>
            <a:ext cx="181741" cy="17360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9"/>
          <p:cNvSpPr/>
          <p:nvPr/>
        </p:nvSpPr>
        <p:spPr>
          <a:xfrm rot="1280097">
            <a:off x="5435755" y="2369947"/>
            <a:ext cx="181696" cy="17358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sldNum" idx="12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17" name="Google Shape;128;p19"/>
          <p:cNvGrpSpPr/>
          <p:nvPr/>
        </p:nvGrpSpPr>
        <p:grpSpPr>
          <a:xfrm rot="-587411">
            <a:off x="5984870" y="3228917"/>
            <a:ext cx="786186" cy="786141"/>
            <a:chOff x="576250" y="4319400"/>
            <a:chExt cx="442075" cy="442050"/>
          </a:xfrm>
        </p:grpSpPr>
        <p:sp>
          <p:nvSpPr>
            <p:cNvPr id="18" name="Google Shape;129;p1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0;p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1;p1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2;p1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14007"/>
          <a:stretch/>
        </p:blipFill>
        <p:spPr>
          <a:xfrm>
            <a:off x="2749770" y="492243"/>
            <a:ext cx="5646743" cy="419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50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subTitle" idx="4294967295"/>
          </p:nvPr>
        </p:nvSpPr>
        <p:spPr>
          <a:xfrm>
            <a:off x="564761" y="687316"/>
            <a:ext cx="2604982" cy="96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600"/>
              </a:spcAft>
              <a:buNone/>
            </a:pPr>
            <a:r>
              <a:rPr lang="en-IN" sz="1800" dirty="0"/>
              <a:t>SEQUENCE DIAGRAM FOR </a:t>
            </a:r>
            <a:r>
              <a:rPr lang="en-IN" sz="1800" u="sng" dirty="0"/>
              <a:t>ADMIN</a:t>
            </a:r>
            <a:r>
              <a:rPr lang="en-IN" sz="1800" dirty="0"/>
              <a:t>:</a:t>
            </a:r>
            <a:endParaRPr sz="1800" dirty="0"/>
          </a:p>
        </p:txBody>
      </p:sp>
      <p:grpSp>
        <p:nvGrpSpPr>
          <p:cNvPr id="125" name="Google Shape;125;p19"/>
          <p:cNvGrpSpPr/>
          <p:nvPr/>
        </p:nvGrpSpPr>
        <p:grpSpPr>
          <a:xfrm>
            <a:off x="6100269" y="1067645"/>
            <a:ext cx="1912184" cy="1912179"/>
            <a:chOff x="6643075" y="3664250"/>
            <a:chExt cx="407950" cy="407975"/>
          </a:xfrm>
        </p:grpSpPr>
        <p:sp>
          <p:nvSpPr>
            <p:cNvPr id="126" name="Google Shape;126;p1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" name="Google Shape;128;p19"/>
          <p:cNvGrpSpPr/>
          <p:nvPr/>
        </p:nvGrpSpPr>
        <p:grpSpPr>
          <a:xfrm rot="-587411">
            <a:off x="5987967" y="3228917"/>
            <a:ext cx="786186" cy="786141"/>
            <a:chOff x="576250" y="4319400"/>
            <a:chExt cx="442075" cy="442050"/>
          </a:xfrm>
        </p:grpSpPr>
        <p:sp>
          <p:nvSpPr>
            <p:cNvPr id="129" name="Google Shape;129;p1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19"/>
          <p:cNvSpPr/>
          <p:nvPr/>
        </p:nvSpPr>
        <p:spPr>
          <a:xfrm>
            <a:off x="5642831" y="1509122"/>
            <a:ext cx="298887" cy="28538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9"/>
          <p:cNvSpPr/>
          <p:nvPr/>
        </p:nvSpPr>
        <p:spPr>
          <a:xfrm rot="2697573">
            <a:off x="7612437" y="2970213"/>
            <a:ext cx="453709" cy="43321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9"/>
          <p:cNvSpPr/>
          <p:nvPr/>
        </p:nvSpPr>
        <p:spPr>
          <a:xfrm>
            <a:off x="7971371" y="2722878"/>
            <a:ext cx="181741" cy="17360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9"/>
          <p:cNvSpPr/>
          <p:nvPr/>
        </p:nvSpPr>
        <p:spPr>
          <a:xfrm rot="1280097">
            <a:off x="5435755" y="2369947"/>
            <a:ext cx="181696" cy="17358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sldNum" idx="12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429" y="450954"/>
            <a:ext cx="3938656" cy="423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016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ctrTitle" idx="4294967295"/>
          </p:nvPr>
        </p:nvSpPr>
        <p:spPr>
          <a:xfrm>
            <a:off x="855300" y="1676513"/>
            <a:ext cx="3647100" cy="690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Big concept</a:t>
            </a:r>
            <a:endParaRPr sz="4800">
              <a:solidFill>
                <a:schemeClr val="lt1"/>
              </a:solidFill>
            </a:endParaRPr>
          </a:p>
        </p:txBody>
      </p:sp>
      <p:grpSp>
        <p:nvGrpSpPr>
          <p:cNvPr id="125" name="Google Shape;125;p19"/>
          <p:cNvGrpSpPr/>
          <p:nvPr/>
        </p:nvGrpSpPr>
        <p:grpSpPr>
          <a:xfrm>
            <a:off x="6100269" y="1067645"/>
            <a:ext cx="1912184" cy="1912179"/>
            <a:chOff x="6643075" y="3664250"/>
            <a:chExt cx="407950" cy="407975"/>
          </a:xfrm>
        </p:grpSpPr>
        <p:sp>
          <p:nvSpPr>
            <p:cNvPr id="126" name="Google Shape;126;p1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" name="Google Shape;128;p19"/>
          <p:cNvGrpSpPr/>
          <p:nvPr/>
        </p:nvGrpSpPr>
        <p:grpSpPr>
          <a:xfrm rot="-587411">
            <a:off x="5987967" y="3228917"/>
            <a:ext cx="786186" cy="786141"/>
            <a:chOff x="576250" y="4319400"/>
            <a:chExt cx="442075" cy="442050"/>
          </a:xfrm>
        </p:grpSpPr>
        <p:sp>
          <p:nvSpPr>
            <p:cNvPr id="129" name="Google Shape;129;p1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19"/>
          <p:cNvSpPr/>
          <p:nvPr/>
        </p:nvSpPr>
        <p:spPr>
          <a:xfrm>
            <a:off x="5642831" y="1509122"/>
            <a:ext cx="298887" cy="28538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9"/>
          <p:cNvSpPr/>
          <p:nvPr/>
        </p:nvSpPr>
        <p:spPr>
          <a:xfrm rot="2697573">
            <a:off x="7612437" y="2970213"/>
            <a:ext cx="453709" cy="43321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9"/>
          <p:cNvSpPr/>
          <p:nvPr/>
        </p:nvSpPr>
        <p:spPr>
          <a:xfrm>
            <a:off x="7971371" y="2722878"/>
            <a:ext cx="181741" cy="17360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9"/>
          <p:cNvSpPr/>
          <p:nvPr/>
        </p:nvSpPr>
        <p:spPr>
          <a:xfrm rot="1280097">
            <a:off x="5435755" y="2369947"/>
            <a:ext cx="181696" cy="17358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sldNum" idx="12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473" y="492303"/>
            <a:ext cx="4670010" cy="4084215"/>
          </a:xfrm>
          <a:prstGeom prst="rect">
            <a:avLst/>
          </a:prstGeom>
        </p:spPr>
      </p:pic>
      <p:sp>
        <p:nvSpPr>
          <p:cNvPr id="19" name="Google Shape;123;p19"/>
          <p:cNvSpPr txBox="1">
            <a:spLocks/>
          </p:cNvSpPr>
          <p:nvPr/>
        </p:nvSpPr>
        <p:spPr>
          <a:xfrm>
            <a:off x="450661" y="586116"/>
            <a:ext cx="2754010" cy="1435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 b="0" i="0" u="none" strike="noStrike" cap="none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 b="0" i="0" u="none" strike="noStrike" cap="none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 b="0" i="0" u="none" strike="noStrike" cap="none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 b="0" i="0" u="none" strike="noStrike" cap="none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 b="0" i="0" u="none" strike="noStrike" cap="none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 b="0" i="0" u="none" strike="noStrike" cap="none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 b="0" i="0" u="none" strike="noStrike" cap="none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 b="0" i="0" u="none" strike="noStrike" cap="none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 b="0" i="0" u="none" strike="noStrike" cap="none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r>
              <a:rPr lang="en-IN" sz="2000" dirty="0"/>
              <a:t> </a:t>
            </a:r>
            <a:r>
              <a:rPr lang="en-IN" sz="1800" dirty="0"/>
              <a:t>Detailed description of component</a:t>
            </a:r>
          </a:p>
          <a:p>
            <a:endParaRPr lang="en-IN" sz="1800" dirty="0"/>
          </a:p>
          <a:p>
            <a:r>
              <a:rPr lang="en-IN" sz="1800" u="sng" dirty="0"/>
              <a:t>DATA DICTIONARY</a:t>
            </a:r>
          </a:p>
          <a:p>
            <a:pPr lvl="0">
              <a:spcAft>
                <a:spcPts val="600"/>
              </a:spcAft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637531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636" y="0"/>
            <a:ext cx="4746000" cy="1159800"/>
          </a:xfrm>
        </p:spPr>
        <p:txBody>
          <a:bodyPr/>
          <a:lstStyle/>
          <a:p>
            <a:r>
              <a:rPr lang="en-IN" dirty="0">
                <a:solidFill>
                  <a:schemeClr val="tx1">
                    <a:lumMod val="50000"/>
                  </a:schemeClr>
                </a:solidFill>
              </a:rPr>
              <a:t>Table of contents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5636" y="1299908"/>
            <a:ext cx="4746000" cy="3479356"/>
          </a:xfrm>
        </p:spPr>
        <p:txBody>
          <a:bodyPr/>
          <a:lstStyle/>
          <a:p>
            <a:r>
              <a:rPr lang="en-IN" dirty="0"/>
              <a:t>❖ Introduction</a:t>
            </a:r>
          </a:p>
          <a:p>
            <a:r>
              <a:rPr lang="en-IN" dirty="0"/>
              <a:t> ❖ Problems in already existing portals </a:t>
            </a:r>
          </a:p>
          <a:p>
            <a:r>
              <a:rPr lang="en-IN" dirty="0"/>
              <a:t>❖ Product functions</a:t>
            </a:r>
          </a:p>
          <a:p>
            <a:r>
              <a:rPr lang="en-IN" dirty="0"/>
              <a:t> ❖ System Features </a:t>
            </a:r>
          </a:p>
          <a:p>
            <a:r>
              <a:rPr lang="en-IN" dirty="0"/>
              <a:t>❖ Assumptions and Dependencies </a:t>
            </a:r>
          </a:p>
          <a:p>
            <a:r>
              <a:rPr lang="en-IN" dirty="0"/>
              <a:t>❖ User classes and characteristics </a:t>
            </a:r>
          </a:p>
          <a:p>
            <a:r>
              <a:rPr lang="en-IN" dirty="0"/>
              <a:t>❖ Use Case Diagram for admin and user </a:t>
            </a:r>
          </a:p>
          <a:p>
            <a:r>
              <a:rPr lang="en-IN" dirty="0"/>
              <a:t>❖ ER diagram for user and admin </a:t>
            </a:r>
          </a:p>
          <a:p>
            <a:r>
              <a:rPr lang="en-IN" dirty="0"/>
              <a:t>❖ Class Diagram </a:t>
            </a:r>
          </a:p>
          <a:p>
            <a:r>
              <a:rPr lang="en-IN" dirty="0"/>
              <a:t>❖ Activity Diagram </a:t>
            </a:r>
          </a:p>
          <a:p>
            <a:r>
              <a:rPr lang="en-IN" dirty="0"/>
              <a:t>❖ Tables</a:t>
            </a:r>
          </a:p>
          <a:p>
            <a:r>
              <a:rPr lang="en-IN" dirty="0"/>
              <a:t> ❖ User interface Design</a:t>
            </a:r>
          </a:p>
          <a:p>
            <a:r>
              <a:rPr lang="en-IN" dirty="0"/>
              <a:t> ❖ References</a:t>
            </a:r>
          </a:p>
        </p:txBody>
      </p:sp>
    </p:spTree>
    <p:extLst>
      <p:ext uri="{BB962C8B-B14F-4D97-AF65-F5344CB8AC3E}">
        <p14:creationId xmlns:p14="http://schemas.microsoft.com/office/powerpoint/2010/main" val="1899102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A67C21-6243-E7A5-8433-303BF5A18A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5E2E81-8886-1D6F-9584-D7588FE38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379" y="1517197"/>
            <a:ext cx="6286500" cy="2457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AD9071-9B55-1BA2-3335-BF17D1DE68B2}"/>
              </a:ext>
            </a:extLst>
          </p:cNvPr>
          <p:cNvSpPr txBox="1"/>
          <p:nvPr/>
        </p:nvSpPr>
        <p:spPr>
          <a:xfrm>
            <a:off x="747486" y="740228"/>
            <a:ext cx="5566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>
                <a:solidFill>
                  <a:schemeClr val="tx2">
                    <a:lumMod val="50000"/>
                  </a:schemeClr>
                </a:solidFill>
              </a:rPr>
              <a:t>Architecture of Chatbot </a:t>
            </a:r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1491794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>
            <a:spLocks noGrp="1"/>
          </p:cNvSpPr>
          <p:nvPr>
            <p:ph type="title"/>
          </p:nvPr>
        </p:nvSpPr>
        <p:spPr>
          <a:xfrm>
            <a:off x="402360" y="160020"/>
            <a:ext cx="7743420" cy="99139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/>
              <a:t>The general idea of working of proposed system algorithm is given as follow:</a:t>
            </a:r>
            <a:endParaRPr dirty="0"/>
          </a:p>
        </p:txBody>
      </p:sp>
      <p:sp>
        <p:nvSpPr>
          <p:cNvPr id="174" name="Google Shape;174;p22"/>
          <p:cNvSpPr txBox="1">
            <a:spLocks noGrp="1"/>
          </p:cNvSpPr>
          <p:nvPr>
            <p:ph type="body" idx="1"/>
          </p:nvPr>
        </p:nvSpPr>
        <p:spPr>
          <a:xfrm>
            <a:off x="402360" y="1386840"/>
            <a:ext cx="8200620" cy="35890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600"/>
              </a:spcAft>
              <a:buNone/>
            </a:pPr>
            <a:r>
              <a:rPr lang="en-US" dirty="0"/>
              <a:t>Step 1: Start Step</a:t>
            </a:r>
          </a:p>
          <a:p>
            <a:pPr marL="0" lvl="0" indent="0">
              <a:spcAft>
                <a:spcPts val="600"/>
              </a:spcAft>
              <a:buNone/>
            </a:pPr>
            <a:r>
              <a:rPr lang="en-US"/>
              <a:t>Step 2</a:t>
            </a:r>
            <a:r>
              <a:rPr lang="en-US" dirty="0"/>
              <a:t>: Read Query Step </a:t>
            </a:r>
          </a:p>
          <a:p>
            <a:pPr marL="0" lvl="0" indent="0">
              <a:spcAft>
                <a:spcPts val="600"/>
              </a:spcAft>
              <a:buNone/>
            </a:pPr>
            <a:r>
              <a:rPr lang="en-US"/>
              <a:t>Step 3</a:t>
            </a:r>
            <a:r>
              <a:rPr lang="en-US" dirty="0"/>
              <a:t>: Searches Query in database </a:t>
            </a:r>
          </a:p>
          <a:p>
            <a:pPr marL="0" lvl="0" indent="0">
              <a:spcAft>
                <a:spcPts val="600"/>
              </a:spcAft>
              <a:buNone/>
            </a:pPr>
            <a:r>
              <a:rPr lang="en-US" dirty="0"/>
              <a:t>Step 4: if keyword = Keyword in database return(response) </a:t>
            </a:r>
            <a:r>
              <a:rPr lang="en-US" dirty="0" err="1"/>
              <a:t>goto</a:t>
            </a:r>
            <a:r>
              <a:rPr lang="en-US" dirty="0"/>
              <a:t> step </a:t>
            </a:r>
            <a:r>
              <a:rPr lang="en-US"/>
              <a:t>5 	else </a:t>
            </a:r>
            <a:r>
              <a:rPr lang="en-US" dirty="0"/>
              <a:t>return (“Sorry Message”) </a:t>
            </a:r>
          </a:p>
          <a:p>
            <a:pPr marL="0" lvl="0" indent="0">
              <a:spcAft>
                <a:spcPts val="600"/>
              </a:spcAft>
              <a:buNone/>
            </a:pPr>
            <a:r>
              <a:rPr lang="en-US" dirty="0"/>
              <a:t>Step 5: Give Response for the query then </a:t>
            </a:r>
            <a:r>
              <a:rPr lang="en-US" dirty="0" err="1"/>
              <a:t>goto</a:t>
            </a:r>
            <a:r>
              <a:rPr lang="en-US" dirty="0"/>
              <a:t> step 6 </a:t>
            </a:r>
          </a:p>
          <a:p>
            <a:pPr marL="0" lvl="0" indent="0">
              <a:spcAft>
                <a:spcPts val="600"/>
              </a:spcAft>
              <a:buNone/>
            </a:pPr>
            <a:r>
              <a:rPr lang="en-US" dirty="0"/>
              <a:t>Step 6: If want to ask more/another query </a:t>
            </a:r>
            <a:r>
              <a:rPr lang="en-US" dirty="0" err="1"/>
              <a:t>goto</a:t>
            </a:r>
            <a:r>
              <a:rPr lang="en-US" dirty="0"/>
              <a:t> step 2 else </a:t>
            </a:r>
            <a:r>
              <a:rPr lang="en-US" dirty="0" err="1"/>
              <a:t>goto</a:t>
            </a:r>
            <a:r>
              <a:rPr lang="en-US" dirty="0"/>
              <a:t> step7</a:t>
            </a:r>
          </a:p>
          <a:p>
            <a:pPr marL="0" lvl="0" indent="0">
              <a:spcAft>
                <a:spcPts val="600"/>
              </a:spcAft>
              <a:buNone/>
            </a:pPr>
            <a:r>
              <a:rPr lang="en-US" dirty="0"/>
              <a:t> Step 7: Stop</a:t>
            </a:r>
            <a:r>
              <a:rPr lang="en" dirty="0"/>
              <a:t>.</a:t>
            </a:r>
            <a:endParaRPr dirty="0"/>
          </a:p>
        </p:txBody>
      </p:sp>
      <p:sp>
        <p:nvSpPr>
          <p:cNvPr id="176" name="Google Shape;176;p22"/>
          <p:cNvSpPr txBox="1">
            <a:spLocks noGrp="1"/>
          </p:cNvSpPr>
          <p:nvPr>
            <p:ph type="sldNum" idx="12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ctrTitle" idx="4294967295"/>
          </p:nvPr>
        </p:nvSpPr>
        <p:spPr>
          <a:xfrm>
            <a:off x="855300" y="1676513"/>
            <a:ext cx="3647100" cy="690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</a:rPr>
              <a:t>Big concept</a:t>
            </a:r>
            <a:endParaRPr sz="4800" dirty="0">
              <a:solidFill>
                <a:schemeClr val="lt1"/>
              </a:solidFill>
            </a:endParaRPr>
          </a:p>
        </p:txBody>
      </p:sp>
      <p:grpSp>
        <p:nvGrpSpPr>
          <p:cNvPr id="125" name="Google Shape;125;p19"/>
          <p:cNvGrpSpPr/>
          <p:nvPr/>
        </p:nvGrpSpPr>
        <p:grpSpPr>
          <a:xfrm>
            <a:off x="6100269" y="1067645"/>
            <a:ext cx="1912184" cy="1912179"/>
            <a:chOff x="6643075" y="3664250"/>
            <a:chExt cx="407950" cy="407975"/>
          </a:xfrm>
        </p:grpSpPr>
        <p:sp>
          <p:nvSpPr>
            <p:cNvPr id="126" name="Google Shape;126;p1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" name="Google Shape;128;p19"/>
          <p:cNvGrpSpPr/>
          <p:nvPr/>
        </p:nvGrpSpPr>
        <p:grpSpPr>
          <a:xfrm rot="-587411">
            <a:off x="5987967" y="3228917"/>
            <a:ext cx="786186" cy="786141"/>
            <a:chOff x="576250" y="4319400"/>
            <a:chExt cx="442075" cy="442050"/>
          </a:xfrm>
        </p:grpSpPr>
        <p:sp>
          <p:nvSpPr>
            <p:cNvPr id="129" name="Google Shape;129;p1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19"/>
          <p:cNvSpPr/>
          <p:nvPr/>
        </p:nvSpPr>
        <p:spPr>
          <a:xfrm>
            <a:off x="5642831" y="1509122"/>
            <a:ext cx="298887" cy="28538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9"/>
          <p:cNvSpPr/>
          <p:nvPr/>
        </p:nvSpPr>
        <p:spPr>
          <a:xfrm rot="2697573">
            <a:off x="7612437" y="2970213"/>
            <a:ext cx="453709" cy="43321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9"/>
          <p:cNvSpPr/>
          <p:nvPr/>
        </p:nvSpPr>
        <p:spPr>
          <a:xfrm>
            <a:off x="7971371" y="2722878"/>
            <a:ext cx="181741" cy="17360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9"/>
          <p:cNvSpPr/>
          <p:nvPr/>
        </p:nvSpPr>
        <p:spPr>
          <a:xfrm rot="1280097">
            <a:off x="5435755" y="2369947"/>
            <a:ext cx="181696" cy="17358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sldNum" idx="12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771" y="467449"/>
            <a:ext cx="5083102" cy="4206373"/>
          </a:xfrm>
          <a:prstGeom prst="rect">
            <a:avLst/>
          </a:prstGeom>
        </p:spPr>
      </p:pic>
      <p:sp>
        <p:nvSpPr>
          <p:cNvPr id="18" name="Google Shape;124;p19"/>
          <p:cNvSpPr txBox="1">
            <a:spLocks/>
          </p:cNvSpPr>
          <p:nvPr/>
        </p:nvSpPr>
        <p:spPr>
          <a:xfrm>
            <a:off x="682405" y="711200"/>
            <a:ext cx="2173389" cy="1859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erif Light"/>
              <a:buChar char="▫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erif Light"/>
              <a:buChar char="▪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erif Light"/>
              <a:buChar char="▫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●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○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■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●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○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000"/>
              <a:buFont typeface="Inria Serif Light"/>
              <a:buChar char="■"/>
              <a:defRPr sz="2000" b="0" i="0" u="none" strike="noStrike" cap="none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sz="1800" dirty="0"/>
              <a:t>The flowchart for above algorithm can be described as follows: 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28288693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3"/>
          <p:cNvSpPr txBox="1">
            <a:spLocks noGrp="1"/>
          </p:cNvSpPr>
          <p:nvPr>
            <p:ph type="sldNum" idx="12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372" name="Google Shape;372;p33"/>
          <p:cNvGrpSpPr/>
          <p:nvPr/>
        </p:nvGrpSpPr>
        <p:grpSpPr>
          <a:xfrm>
            <a:off x="4640169" y="873578"/>
            <a:ext cx="2207801" cy="3406759"/>
            <a:chOff x="2112475" y="238125"/>
            <a:chExt cx="3395050" cy="5238750"/>
          </a:xfrm>
        </p:grpSpPr>
        <p:sp>
          <p:nvSpPr>
            <p:cNvPr id="373" name="Google Shape;373;p33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3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3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3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7" name="Google Shape;377;p33"/>
          <p:cNvSpPr txBox="1">
            <a:spLocks noGrp="1"/>
          </p:cNvSpPr>
          <p:nvPr>
            <p:ph type="body" idx="4294967295"/>
          </p:nvPr>
        </p:nvSpPr>
        <p:spPr>
          <a:xfrm>
            <a:off x="1950720" y="459375"/>
            <a:ext cx="2352618" cy="422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buNone/>
            </a:pPr>
            <a:r>
              <a:rPr lang="en-IN" sz="1800" dirty="0"/>
              <a:t>Interface Design (Prototype)</a:t>
            </a:r>
            <a:endParaRPr sz="1400" dirty="0"/>
          </a:p>
        </p:txBody>
      </p:sp>
      <p:pic>
        <p:nvPicPr>
          <p:cNvPr id="378" name="Google Shape;3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0675" y="1180350"/>
            <a:ext cx="2086775" cy="27824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47797" t="8227" r="18562" b="4241"/>
          <a:stretch/>
        </p:blipFill>
        <p:spPr>
          <a:xfrm>
            <a:off x="4700675" y="1194029"/>
            <a:ext cx="2086775" cy="276872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2"/>
          <p:cNvSpPr txBox="1">
            <a:spLocks noGrp="1"/>
          </p:cNvSpPr>
          <p:nvPr>
            <p:ph type="body" idx="4294967295"/>
          </p:nvPr>
        </p:nvSpPr>
        <p:spPr>
          <a:xfrm>
            <a:off x="2528238" y="459375"/>
            <a:ext cx="2007300" cy="422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layfair Display Regular"/>
                <a:ea typeface="Playfair Display Regular"/>
                <a:cs typeface="Playfair Display Regular"/>
                <a:sym typeface="Playfair Display Regular"/>
              </a:rPr>
              <a:t>Mobile project</a:t>
            </a:r>
            <a:endParaRPr sz="1800">
              <a:latin typeface="Playfair Display Regular"/>
              <a:ea typeface="Playfair Display Regular"/>
              <a:cs typeface="Playfair Display Regular"/>
              <a:sym typeface="Playfair Display Regular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400"/>
              <a:t>Show and explain your web, app or software projects using these gadget templates.</a:t>
            </a:r>
            <a:endParaRPr sz="1400"/>
          </a:p>
        </p:txBody>
      </p:sp>
      <p:sp>
        <p:nvSpPr>
          <p:cNvPr id="360" name="Google Shape;360;p32"/>
          <p:cNvSpPr txBox="1">
            <a:spLocks noGrp="1"/>
          </p:cNvSpPr>
          <p:nvPr>
            <p:ph type="sldNum" idx="12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361" name="Google Shape;361;p32"/>
          <p:cNvGrpSpPr/>
          <p:nvPr/>
        </p:nvGrpSpPr>
        <p:grpSpPr>
          <a:xfrm>
            <a:off x="4891220" y="783197"/>
            <a:ext cx="1724531" cy="3577018"/>
            <a:chOff x="2547150" y="238125"/>
            <a:chExt cx="2525675" cy="5238750"/>
          </a:xfrm>
        </p:grpSpPr>
        <p:sp>
          <p:nvSpPr>
            <p:cNvPr id="362" name="Google Shape;362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6" name="Google Shape;366;p32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4938250" y="1110225"/>
            <a:ext cx="1630475" cy="2923475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983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2"/>
          <p:cNvSpPr txBox="1">
            <a:spLocks noGrp="1"/>
          </p:cNvSpPr>
          <p:nvPr>
            <p:ph type="body" idx="4294967295"/>
          </p:nvPr>
        </p:nvSpPr>
        <p:spPr>
          <a:xfrm>
            <a:off x="2528238" y="459375"/>
            <a:ext cx="2007300" cy="422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layfair Display Regular"/>
                <a:ea typeface="Playfair Display Regular"/>
                <a:cs typeface="Playfair Display Regular"/>
                <a:sym typeface="Playfair Display Regular"/>
              </a:rPr>
              <a:t>Mobile project</a:t>
            </a:r>
            <a:endParaRPr sz="1800">
              <a:latin typeface="Playfair Display Regular"/>
              <a:ea typeface="Playfair Display Regular"/>
              <a:cs typeface="Playfair Display Regular"/>
              <a:sym typeface="Playfair Display Regular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400"/>
              <a:t>Show and explain your web, app or software projects using these gadget templates.</a:t>
            </a:r>
            <a:endParaRPr sz="1400"/>
          </a:p>
        </p:txBody>
      </p:sp>
      <p:sp>
        <p:nvSpPr>
          <p:cNvPr id="360" name="Google Shape;360;p32"/>
          <p:cNvSpPr txBox="1">
            <a:spLocks noGrp="1"/>
          </p:cNvSpPr>
          <p:nvPr>
            <p:ph type="sldNum" idx="12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361" name="Google Shape;361;p32"/>
          <p:cNvGrpSpPr/>
          <p:nvPr/>
        </p:nvGrpSpPr>
        <p:grpSpPr>
          <a:xfrm>
            <a:off x="4891220" y="783197"/>
            <a:ext cx="1724531" cy="3577018"/>
            <a:chOff x="2547150" y="238125"/>
            <a:chExt cx="2525675" cy="5238750"/>
          </a:xfrm>
        </p:grpSpPr>
        <p:sp>
          <p:nvSpPr>
            <p:cNvPr id="362" name="Google Shape;362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6" name="Google Shape;366;p32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4938250" y="1110225"/>
            <a:ext cx="1630475" cy="2923475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466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2"/>
          <p:cNvSpPr txBox="1">
            <a:spLocks noGrp="1"/>
          </p:cNvSpPr>
          <p:nvPr>
            <p:ph type="body" idx="4294967295"/>
          </p:nvPr>
        </p:nvSpPr>
        <p:spPr>
          <a:xfrm>
            <a:off x="2528238" y="459375"/>
            <a:ext cx="2007300" cy="422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layfair Display Regular"/>
                <a:ea typeface="Playfair Display Regular"/>
                <a:cs typeface="Playfair Display Regular"/>
                <a:sym typeface="Playfair Display Regular"/>
              </a:rPr>
              <a:t>Mobile project</a:t>
            </a:r>
            <a:endParaRPr sz="1800">
              <a:latin typeface="Playfair Display Regular"/>
              <a:ea typeface="Playfair Display Regular"/>
              <a:cs typeface="Playfair Display Regular"/>
              <a:sym typeface="Playfair Display Regular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400"/>
              <a:t>Show and explain your web, app or software projects using these gadget templates.</a:t>
            </a:r>
            <a:endParaRPr sz="1400"/>
          </a:p>
        </p:txBody>
      </p:sp>
      <p:sp>
        <p:nvSpPr>
          <p:cNvPr id="360" name="Google Shape;360;p32"/>
          <p:cNvSpPr txBox="1">
            <a:spLocks noGrp="1"/>
          </p:cNvSpPr>
          <p:nvPr>
            <p:ph type="sldNum" idx="12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pSp>
        <p:nvGrpSpPr>
          <p:cNvPr id="361" name="Google Shape;361;p32"/>
          <p:cNvGrpSpPr/>
          <p:nvPr/>
        </p:nvGrpSpPr>
        <p:grpSpPr>
          <a:xfrm>
            <a:off x="4891220" y="783197"/>
            <a:ext cx="1724531" cy="3577018"/>
            <a:chOff x="2547150" y="238125"/>
            <a:chExt cx="2525675" cy="5238750"/>
          </a:xfrm>
        </p:grpSpPr>
        <p:sp>
          <p:nvSpPr>
            <p:cNvPr id="362" name="Google Shape;362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6" name="Google Shape;366;p32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4938250" y="1110225"/>
            <a:ext cx="1630475" cy="2923475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3999" cy="510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942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2"/>
          <p:cNvSpPr txBox="1">
            <a:spLocks noGrp="1"/>
          </p:cNvSpPr>
          <p:nvPr>
            <p:ph type="body" idx="4294967295"/>
          </p:nvPr>
        </p:nvSpPr>
        <p:spPr>
          <a:xfrm>
            <a:off x="2528238" y="459375"/>
            <a:ext cx="2007300" cy="422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layfair Display Regular"/>
                <a:ea typeface="Playfair Display Regular"/>
                <a:cs typeface="Playfair Display Regular"/>
                <a:sym typeface="Playfair Display Regular"/>
              </a:rPr>
              <a:t>Mobile project</a:t>
            </a:r>
            <a:endParaRPr sz="1800">
              <a:latin typeface="Playfair Display Regular"/>
              <a:ea typeface="Playfair Display Regular"/>
              <a:cs typeface="Playfair Display Regular"/>
              <a:sym typeface="Playfair Display Regular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400"/>
              <a:t>Show and explain your web, app or software projects using these gadget templates.</a:t>
            </a:r>
            <a:endParaRPr sz="1400"/>
          </a:p>
        </p:txBody>
      </p:sp>
      <p:sp>
        <p:nvSpPr>
          <p:cNvPr id="360" name="Google Shape;360;p32"/>
          <p:cNvSpPr txBox="1">
            <a:spLocks noGrp="1"/>
          </p:cNvSpPr>
          <p:nvPr>
            <p:ph type="sldNum" idx="12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pSp>
        <p:nvGrpSpPr>
          <p:cNvPr id="361" name="Google Shape;361;p32"/>
          <p:cNvGrpSpPr/>
          <p:nvPr/>
        </p:nvGrpSpPr>
        <p:grpSpPr>
          <a:xfrm>
            <a:off x="4891220" y="783197"/>
            <a:ext cx="1724531" cy="3577018"/>
            <a:chOff x="2547150" y="238125"/>
            <a:chExt cx="2525675" cy="5238750"/>
          </a:xfrm>
        </p:grpSpPr>
        <p:sp>
          <p:nvSpPr>
            <p:cNvPr id="362" name="Google Shape;362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6" name="Google Shape;366;p32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4938250" y="1110225"/>
            <a:ext cx="1630475" cy="2923475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06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5"/>
          <p:cNvSpPr txBox="1">
            <a:spLocks noGrp="1"/>
          </p:cNvSpPr>
          <p:nvPr>
            <p:ph type="ctrTitle" idx="4294967295"/>
          </p:nvPr>
        </p:nvSpPr>
        <p:spPr>
          <a:xfrm>
            <a:off x="855300" y="1722038"/>
            <a:ext cx="3195000" cy="40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Thanks!</a:t>
            </a:r>
            <a:endParaRPr sz="4000" dirty="0"/>
          </a:p>
        </p:txBody>
      </p:sp>
      <p:sp>
        <p:nvSpPr>
          <p:cNvPr id="396" name="Google Shape;396;p35"/>
          <p:cNvSpPr txBox="1">
            <a:spLocks noGrp="1"/>
          </p:cNvSpPr>
          <p:nvPr>
            <p:ph type="subTitle" idx="4294967295"/>
          </p:nvPr>
        </p:nvSpPr>
        <p:spPr>
          <a:xfrm>
            <a:off x="4904687" y="1105561"/>
            <a:ext cx="2483084" cy="22249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/>
              <a:t>AIDA CHATBOT</a:t>
            </a:r>
            <a:endParaRPr sz="1400" dirty="0"/>
          </a:p>
        </p:txBody>
      </p:sp>
      <p:sp>
        <p:nvSpPr>
          <p:cNvPr id="398" name="Google Shape;398;p35"/>
          <p:cNvSpPr txBox="1">
            <a:spLocks noGrp="1"/>
          </p:cNvSpPr>
          <p:nvPr>
            <p:ph type="sldNum" idx="12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254" y="1424093"/>
            <a:ext cx="3529254" cy="29279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ctrTitle" idx="4294967295"/>
          </p:nvPr>
        </p:nvSpPr>
        <p:spPr>
          <a:xfrm>
            <a:off x="855299" y="1097814"/>
            <a:ext cx="3195000" cy="40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INTRODUCTION</a:t>
            </a:r>
            <a:endParaRPr sz="3000" dirty="0"/>
          </a:p>
        </p:txBody>
      </p:sp>
      <p:sp>
        <p:nvSpPr>
          <p:cNvPr id="96" name="Google Shape;96;p16"/>
          <p:cNvSpPr txBox="1">
            <a:spLocks noGrp="1"/>
          </p:cNvSpPr>
          <p:nvPr>
            <p:ph type="subTitle" idx="4294967295"/>
          </p:nvPr>
        </p:nvSpPr>
        <p:spPr>
          <a:xfrm>
            <a:off x="855299" y="1759352"/>
            <a:ext cx="5871565" cy="28339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AIDA is a web-based application.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sz="1400" dirty="0"/>
              <a:t>The major goal of "AIDA" is to give customers an easy way to acquire answers to their questions regarding </a:t>
            </a:r>
            <a:r>
              <a:rPr lang="en-US" sz="1400" dirty="0" err="1"/>
              <a:t>Banasthali</a:t>
            </a:r>
            <a:r>
              <a:rPr lang="en-US" sz="1400" dirty="0"/>
              <a:t> </a:t>
            </a:r>
            <a:r>
              <a:rPr lang="en-US" sz="1400" dirty="0" err="1"/>
              <a:t>Vidyapith</a:t>
            </a:r>
            <a:r>
              <a:rPr lang="en-US" sz="1400" dirty="0"/>
              <a:t> University through the website.</a:t>
            </a:r>
          </a:p>
          <a:p>
            <a:pPr marL="0" lvl="0" indent="0">
              <a:buNone/>
            </a:pPr>
            <a:endParaRPr lang="en-US" sz="1400" dirty="0"/>
          </a:p>
          <a:p>
            <a:pPr marL="0" lvl="0" indent="0">
              <a:buNone/>
            </a:pPr>
            <a:r>
              <a:rPr lang="en-US" sz="1400" dirty="0"/>
              <a:t>It enables quick access to the information required to address one's concerns</a:t>
            </a:r>
          </a:p>
          <a:p>
            <a:pPr marL="0" lvl="0" indent="0">
              <a:buNone/>
            </a:pPr>
            <a:endParaRPr lang="en-US" sz="1400" dirty="0"/>
          </a:p>
          <a:p>
            <a:pPr marL="0" lvl="0" indent="0">
              <a:buNone/>
            </a:pPr>
            <a:endParaRPr sz="1400" b="1" dirty="0"/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3">
            <a:alphaModFix/>
          </a:blip>
          <a:srcRect l="16666" r="16666"/>
          <a:stretch/>
        </p:blipFill>
        <p:spPr>
          <a:xfrm>
            <a:off x="6896986" y="2310808"/>
            <a:ext cx="1791316" cy="237694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>
            <a:spLocks noGrp="1"/>
          </p:cNvSpPr>
          <p:nvPr>
            <p:ph type="sldNum" idx="12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 amt="50000"/>
          </a:blip>
          <a:srcRect t="1630" b="2483"/>
          <a:stretch/>
        </p:blipFill>
        <p:spPr>
          <a:xfrm>
            <a:off x="5928950" y="918225"/>
            <a:ext cx="2300475" cy="330887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6340775" y="1317875"/>
            <a:ext cx="1491300" cy="25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rPr>
              <a:t>1</a:t>
            </a:r>
            <a:endParaRPr sz="9600" b="1">
              <a:solidFill>
                <a:schemeClr val="lt1"/>
              </a:solidFill>
              <a:latin typeface="Inria Serif"/>
              <a:ea typeface="Inria Serif"/>
              <a:cs typeface="Inria Serif"/>
              <a:sym typeface="Inria Serif"/>
            </a:endParaRPr>
          </a:p>
        </p:txBody>
      </p:sp>
      <p:sp>
        <p:nvSpPr>
          <p:cNvPr id="89" name="Google Shape;89;p15"/>
          <p:cNvSpPr txBox="1">
            <a:spLocks noGrp="1"/>
          </p:cNvSpPr>
          <p:nvPr>
            <p:ph type="ctrTitle"/>
          </p:nvPr>
        </p:nvSpPr>
        <p:spPr>
          <a:xfrm>
            <a:off x="702900" y="1233658"/>
            <a:ext cx="4746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Problems in already existing portals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0" name="Google Shape;90;p15"/>
          <p:cNvSpPr txBox="1">
            <a:spLocks noGrp="1"/>
          </p:cNvSpPr>
          <p:nvPr>
            <p:ph type="subTitle" idx="1"/>
          </p:nvPr>
        </p:nvSpPr>
        <p:spPr>
          <a:xfrm>
            <a:off x="702900" y="2787332"/>
            <a:ext cx="4828700" cy="19886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accent5">
                    <a:lumMod val="10000"/>
                  </a:schemeClr>
                </a:solidFill>
                <a:effectLst/>
                <a:latin typeface="Inria Serif" panose="020B0604020202020204" charset="0"/>
              </a:rPr>
              <a:t>It </a:t>
            </a:r>
            <a:r>
              <a:rPr lang="en-US" b="0" i="0" dirty="0">
                <a:solidFill>
                  <a:schemeClr val="accent5">
                    <a:lumMod val="10000"/>
                  </a:schemeClr>
                </a:solidFill>
                <a:effectLst/>
                <a:latin typeface="Inria Serif" panose="020B0604020202020204" charset="0"/>
              </a:rPr>
              <a:t>is not understanding the local language of the user.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5">
                    <a:lumMod val="10000"/>
                  </a:schemeClr>
                </a:solidFill>
                <a:effectLst/>
                <a:latin typeface="Inria Serif" panose="020B0604020202020204" charset="0"/>
              </a:rPr>
              <a:t> If there is some spelling mistake or some slang is used it will not give the proper answer</a:t>
            </a:r>
            <a:r>
              <a:rPr lang="en-US" b="0" i="0" dirty="0">
                <a:solidFill>
                  <a:schemeClr val="accent5">
                    <a:lumMod val="10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5">
                    <a:lumMod val="10000"/>
                  </a:schemeClr>
                </a:solidFill>
                <a:latin typeface="Inria Serif" panose="020B0604020202020204" charset="0"/>
              </a:rPr>
              <a:t>Complexities </a:t>
            </a:r>
            <a:r>
              <a:rPr lang="en-US" dirty="0">
                <a:solidFill>
                  <a:schemeClr val="accent5">
                    <a:lumMod val="10000"/>
                  </a:schemeClr>
                </a:solidFill>
                <a:latin typeface="Inria Serif" panose="020B0604020202020204" charset="0"/>
              </a:rPr>
              <a:t>in tiny inquiries being addressed.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>
            <a:spLocks noGrp="1"/>
          </p:cNvSpPr>
          <p:nvPr>
            <p:ph type="title"/>
          </p:nvPr>
        </p:nvSpPr>
        <p:spPr>
          <a:xfrm>
            <a:off x="455700" y="823775"/>
            <a:ext cx="1623900" cy="386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IN" b="1" u="sng" dirty="0"/>
              <a:t>Product Functions</a:t>
            </a:r>
            <a:endParaRPr dirty="0"/>
          </a:p>
        </p:txBody>
      </p:sp>
      <p:sp>
        <p:nvSpPr>
          <p:cNvPr id="158" name="Google Shape;158;p21"/>
          <p:cNvSpPr txBox="1">
            <a:spLocks noGrp="1"/>
          </p:cNvSpPr>
          <p:nvPr>
            <p:ph type="body" idx="1"/>
          </p:nvPr>
        </p:nvSpPr>
        <p:spPr>
          <a:xfrm>
            <a:off x="2762975" y="1376725"/>
            <a:ext cx="1845900" cy="33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IN" b="1" u="sng" dirty="0">
                <a:solidFill>
                  <a:schemeClr val="accent2">
                    <a:lumMod val="50000"/>
                  </a:schemeClr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Guest Access </a:t>
            </a:r>
            <a:endParaRPr lang="en-IN" sz="1400" u="sng" dirty="0">
              <a:solidFill>
                <a:schemeClr val="accent2">
                  <a:lumMod val="50000"/>
                </a:schemeClr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dirty="0"/>
              <a:t>Access information about </a:t>
            </a:r>
            <a:r>
              <a:rPr lang="en-IN" dirty="0" err="1"/>
              <a:t>Banasthali</a:t>
            </a:r>
            <a:r>
              <a:rPr lang="en-IN" dirty="0"/>
              <a:t> </a:t>
            </a:r>
            <a:r>
              <a:rPr lang="en-IN" dirty="0" err="1"/>
              <a:t>Vidyapith</a:t>
            </a:r>
            <a:r>
              <a:rPr lang="en-IN" dirty="0"/>
              <a:t> such as:</a:t>
            </a:r>
          </a:p>
          <a:p>
            <a:pPr marL="0" indent="0">
              <a:buNone/>
            </a:pPr>
            <a:r>
              <a:rPr lang="en-IN" dirty="0"/>
              <a:t> </a:t>
            </a:r>
          </a:p>
          <a:p>
            <a:pPr marL="0" indent="0">
              <a:buNone/>
            </a:pPr>
            <a:r>
              <a:rPr lang="en-IN" dirty="0"/>
              <a:t>1.Courses 2.Admission </a:t>
            </a:r>
          </a:p>
          <a:p>
            <a:pPr marL="0" indent="0">
              <a:buNone/>
            </a:pPr>
            <a:r>
              <a:rPr lang="en-IN" dirty="0"/>
              <a:t>3.Fees</a:t>
            </a:r>
          </a:p>
          <a:p>
            <a:pPr marL="0" indent="0">
              <a:buNone/>
            </a:pPr>
            <a:r>
              <a:rPr lang="en-IN" dirty="0"/>
              <a:t>4.Campus</a:t>
            </a:r>
          </a:p>
        </p:txBody>
      </p:sp>
      <p:sp>
        <p:nvSpPr>
          <p:cNvPr id="159" name="Google Shape;159;p21"/>
          <p:cNvSpPr txBox="1">
            <a:spLocks noGrp="1"/>
          </p:cNvSpPr>
          <p:nvPr>
            <p:ph type="body" idx="2"/>
          </p:nvPr>
        </p:nvSpPr>
        <p:spPr>
          <a:xfrm>
            <a:off x="4802737" y="1376725"/>
            <a:ext cx="1845900" cy="33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IN" b="1" u="sng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Student Login and Interaction </a:t>
            </a:r>
          </a:p>
          <a:p>
            <a:pPr marL="0" indent="0">
              <a:buNone/>
            </a:pPr>
            <a:endParaRPr lang="en-IN" b="1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dirty="0"/>
              <a:t>1. Student Login</a:t>
            </a:r>
          </a:p>
          <a:p>
            <a:pPr marL="0" indent="0">
              <a:buNone/>
            </a:pPr>
            <a:r>
              <a:rPr lang="en-IN" dirty="0"/>
              <a:t>2. Validate Student Account</a:t>
            </a:r>
          </a:p>
          <a:p>
            <a:pPr marL="0" indent="0">
              <a:buNone/>
            </a:pPr>
            <a:r>
              <a:rPr lang="en-IN" dirty="0"/>
              <a:t>3. Connect </a:t>
            </a:r>
            <a:r>
              <a:rPr lang="en-IN"/>
              <a:t>with           AIDA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4. Queries Request and Response</a:t>
            </a:r>
          </a:p>
        </p:txBody>
      </p:sp>
      <p:sp>
        <p:nvSpPr>
          <p:cNvPr id="160" name="Google Shape;160;p21"/>
          <p:cNvSpPr txBox="1">
            <a:spLocks noGrp="1"/>
          </p:cNvSpPr>
          <p:nvPr>
            <p:ph type="body" idx="3"/>
          </p:nvPr>
        </p:nvSpPr>
        <p:spPr>
          <a:xfrm>
            <a:off x="6842500" y="1376725"/>
            <a:ext cx="1845900" cy="33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IN" b="1" u="sng" dirty="0">
                <a:solidFill>
                  <a:schemeClr val="accent2">
                    <a:lumMod val="50000"/>
                  </a:schemeClr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Admin functionalities </a:t>
            </a:r>
          </a:p>
          <a:p>
            <a:pPr marL="0" indent="0">
              <a:buNone/>
            </a:pPr>
            <a:endParaRPr lang="en-IN" b="1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dirty="0"/>
              <a:t>1. Insert Data</a:t>
            </a:r>
          </a:p>
          <a:p>
            <a:pPr marL="0" indent="0">
              <a:buNone/>
            </a:pPr>
            <a:r>
              <a:rPr lang="en-IN" dirty="0"/>
              <a:t>2. Delete Data</a:t>
            </a:r>
          </a:p>
          <a:p>
            <a:pPr marL="0" indent="0">
              <a:buNone/>
            </a:pPr>
            <a:r>
              <a:rPr lang="en-IN" dirty="0"/>
              <a:t>3.Modify Data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161" name="Google Shape;161;p21"/>
          <p:cNvSpPr txBox="1">
            <a:spLocks noGrp="1"/>
          </p:cNvSpPr>
          <p:nvPr>
            <p:ph type="sldNum" idx="12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>
            <a:spLocks noGrp="1"/>
          </p:cNvSpPr>
          <p:nvPr>
            <p:ph type="title"/>
          </p:nvPr>
        </p:nvSpPr>
        <p:spPr>
          <a:xfrm>
            <a:off x="455700" y="823775"/>
            <a:ext cx="1623900" cy="386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IN" b="1" u="sng" dirty="0"/>
              <a:t>Product Functions</a:t>
            </a:r>
            <a:endParaRPr dirty="0"/>
          </a:p>
        </p:txBody>
      </p:sp>
      <p:sp>
        <p:nvSpPr>
          <p:cNvPr id="158" name="Google Shape;158;p21"/>
          <p:cNvSpPr txBox="1">
            <a:spLocks noGrp="1"/>
          </p:cNvSpPr>
          <p:nvPr>
            <p:ph type="body" idx="1"/>
          </p:nvPr>
        </p:nvSpPr>
        <p:spPr>
          <a:xfrm>
            <a:off x="2762974" y="1125088"/>
            <a:ext cx="1845900" cy="33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b="1" dirty="0">
                <a:solidFill>
                  <a:schemeClr val="accent2">
                    <a:lumMod val="50000"/>
                  </a:schemeClr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Authorized (Student) User functionalities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Access data related to university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159" name="Google Shape;159;p21"/>
          <p:cNvSpPr txBox="1">
            <a:spLocks noGrp="1"/>
          </p:cNvSpPr>
          <p:nvPr>
            <p:ph type="body" idx="2"/>
          </p:nvPr>
        </p:nvSpPr>
        <p:spPr>
          <a:xfrm>
            <a:off x="4802737" y="1102601"/>
            <a:ext cx="1845900" cy="33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Database module</a:t>
            </a:r>
            <a:r>
              <a:rPr lang="en-IN" b="1" dirty="0"/>
              <a:t>: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Stores  the  email id and passwords of  student</a:t>
            </a:r>
          </a:p>
        </p:txBody>
      </p:sp>
      <p:sp>
        <p:nvSpPr>
          <p:cNvPr id="160" name="Google Shape;160;p21"/>
          <p:cNvSpPr txBox="1">
            <a:spLocks noGrp="1"/>
          </p:cNvSpPr>
          <p:nvPr>
            <p:ph type="body" idx="3"/>
          </p:nvPr>
        </p:nvSpPr>
        <p:spPr>
          <a:xfrm>
            <a:off x="6842500" y="1376725"/>
            <a:ext cx="1845900" cy="33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Authentication Module:</a:t>
            </a:r>
          </a:p>
          <a:p>
            <a:pPr marL="0" indent="0">
              <a:buNone/>
            </a:pP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IN" dirty="0"/>
              <a:t>Allow the user to log in using a password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161" name="Google Shape;161;p21"/>
          <p:cNvSpPr txBox="1">
            <a:spLocks noGrp="1"/>
          </p:cNvSpPr>
          <p:nvPr>
            <p:ph type="sldNum" idx="12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0571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oogle Shape;302;p29"/>
          <p:cNvGrpSpPr/>
          <p:nvPr/>
        </p:nvGrpSpPr>
        <p:grpSpPr>
          <a:xfrm>
            <a:off x="455607" y="3882978"/>
            <a:ext cx="704026" cy="802424"/>
            <a:chOff x="4630125" y="278900"/>
            <a:chExt cx="400675" cy="456675"/>
          </a:xfrm>
        </p:grpSpPr>
        <p:sp>
          <p:nvSpPr>
            <p:cNvPr id="303" name="Google Shape;303;p29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9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9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9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9"/>
          <p:cNvSpPr txBox="1">
            <a:spLocks noGrp="1"/>
          </p:cNvSpPr>
          <p:nvPr>
            <p:ph type="title"/>
          </p:nvPr>
        </p:nvSpPr>
        <p:spPr>
          <a:xfrm>
            <a:off x="455700" y="823775"/>
            <a:ext cx="1623900" cy="386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Features</a:t>
            </a:r>
            <a:endParaRPr dirty="0"/>
          </a:p>
        </p:txBody>
      </p:sp>
      <p:sp>
        <p:nvSpPr>
          <p:cNvPr id="308" name="Google Shape;308;p29"/>
          <p:cNvSpPr txBox="1">
            <a:spLocks noGrp="1"/>
          </p:cNvSpPr>
          <p:nvPr>
            <p:ph type="sldNum" idx="12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312" name="Google Shape;312;p29"/>
          <p:cNvGrpSpPr/>
          <p:nvPr/>
        </p:nvGrpSpPr>
        <p:grpSpPr>
          <a:xfrm>
            <a:off x="2079600" y="823775"/>
            <a:ext cx="3199536" cy="3861627"/>
            <a:chOff x="0" y="1021805"/>
            <a:chExt cx="3721288" cy="4324964"/>
          </a:xfrm>
        </p:grpSpPr>
        <p:sp>
          <p:nvSpPr>
            <p:cNvPr id="313" name="Google Shape;313;p29"/>
            <p:cNvSpPr/>
            <p:nvPr/>
          </p:nvSpPr>
          <p:spPr>
            <a:xfrm>
              <a:off x="0" y="1021805"/>
              <a:ext cx="3721288" cy="837185"/>
            </a:xfrm>
            <a:prstGeom prst="homePlat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lang="en-IN" b="1" u="sng" dirty="0">
                <a:solidFill>
                  <a:schemeClr val="bg1"/>
                </a:solidFill>
              </a:endParaRPr>
            </a:p>
            <a:p>
              <a:pPr algn="ctr"/>
              <a:r>
                <a:rPr lang="en-IN" b="1" u="sng" dirty="0">
                  <a:solidFill>
                    <a:schemeClr val="bg1"/>
                  </a:solidFill>
                </a:rPr>
                <a:t>Hardware Interfaces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314" name="Google Shape;314;p29"/>
            <p:cNvSpPr txBox="1"/>
            <p:nvPr/>
          </p:nvSpPr>
          <p:spPr>
            <a:xfrm>
              <a:off x="655362" y="2098809"/>
              <a:ext cx="2541262" cy="32479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indent="0">
                <a:buNone/>
              </a:pPr>
              <a:r>
                <a:rPr lang="en-IN" sz="1500" u="sng" dirty="0">
                  <a:solidFill>
                    <a:schemeClr val="bg2">
                      <a:lumMod val="75000"/>
                    </a:schemeClr>
                  </a:solidFill>
                  <a:latin typeface="Inria Serif" panose="020B0604020202020204" charset="0"/>
                </a:rPr>
                <a:t>Server-Side Requirements</a:t>
              </a:r>
              <a:r>
                <a:rPr lang="en-IN" sz="1500" dirty="0">
                  <a:solidFill>
                    <a:schemeClr val="bg2">
                      <a:lumMod val="75000"/>
                    </a:schemeClr>
                  </a:solidFill>
                  <a:latin typeface="Inria Serif" panose="020B0604020202020204" charset="0"/>
                </a:rPr>
                <a:t>: </a:t>
              </a:r>
            </a:p>
            <a:p>
              <a:pPr marL="0" indent="0">
                <a:buNone/>
              </a:pPr>
              <a:r>
                <a:rPr lang="en-IN" sz="1500" dirty="0">
                  <a:solidFill>
                    <a:schemeClr val="bg2">
                      <a:lumMod val="75000"/>
                    </a:schemeClr>
                  </a:solidFill>
                  <a:latin typeface="Inria Serif" panose="020B0604020202020204" charset="0"/>
                </a:rPr>
                <a:t>                                                                       </a:t>
              </a:r>
            </a:p>
            <a:p>
              <a:pPr marL="0" indent="0">
                <a:buNone/>
              </a:pPr>
              <a:r>
                <a:rPr lang="en-IN" sz="1500" dirty="0">
                  <a:solidFill>
                    <a:schemeClr val="bg2">
                      <a:lumMod val="75000"/>
                    </a:schemeClr>
                  </a:solidFill>
                  <a:latin typeface="Inria Serif" panose="020B0604020202020204" charset="0"/>
                </a:rPr>
                <a:t>✔ RAM:  Min 4 GB</a:t>
              </a:r>
            </a:p>
            <a:p>
              <a:pPr marL="0" indent="0">
                <a:buNone/>
              </a:pPr>
              <a:r>
                <a:rPr lang="en-IN" sz="1500" dirty="0">
                  <a:solidFill>
                    <a:schemeClr val="bg2">
                      <a:lumMod val="75000"/>
                    </a:schemeClr>
                  </a:solidFill>
                  <a:latin typeface="Inria Serif" panose="020B0604020202020204" charset="0"/>
                </a:rPr>
                <a:t>✔ HDD: 20 GB or more (Free space excluding data size)</a:t>
              </a:r>
            </a:p>
            <a:p>
              <a:pPr marL="0" indent="0">
                <a:buNone/>
              </a:pPr>
              <a:r>
                <a:rPr lang="en-IN" sz="1500" dirty="0">
                  <a:solidFill>
                    <a:schemeClr val="bg2">
                      <a:lumMod val="75000"/>
                    </a:schemeClr>
                  </a:solidFill>
                  <a:latin typeface="Inria Serif" panose="020B0604020202020204" charset="0"/>
                </a:rPr>
                <a:t>✔ Processor: Min 3</a:t>
              </a:r>
            </a:p>
            <a:p>
              <a:pPr marL="0" indent="0">
                <a:buNone/>
              </a:pPr>
              <a:r>
                <a:rPr lang="en-IN" sz="1500" dirty="0">
                  <a:solidFill>
                    <a:schemeClr val="bg2">
                      <a:lumMod val="75000"/>
                    </a:schemeClr>
                  </a:solidFill>
                  <a:latin typeface="Inria Serif" panose="020B0604020202020204" charset="0"/>
                </a:rPr>
                <a:t>GHz or onwards</a:t>
              </a: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tx1">
                    <a:lumMod val="75000"/>
                  </a:schemeClr>
                </a:solidFill>
                <a:latin typeface="Inria Serif" panose="020B0604020202020204" charset="0"/>
                <a:ea typeface="Inria Serif Light"/>
                <a:cs typeface="Inria Serif Light"/>
                <a:sym typeface="Inria Serif Light"/>
              </a:endParaRPr>
            </a:p>
          </p:txBody>
        </p:sp>
      </p:grpSp>
      <p:grpSp>
        <p:nvGrpSpPr>
          <p:cNvPr id="315" name="Google Shape;315;p29"/>
          <p:cNvGrpSpPr/>
          <p:nvPr/>
        </p:nvGrpSpPr>
        <p:grpSpPr>
          <a:xfrm>
            <a:off x="4928143" y="823774"/>
            <a:ext cx="3520914" cy="3861628"/>
            <a:chOff x="2944198" y="1189775"/>
            <a:chExt cx="3305700" cy="3483050"/>
          </a:xfrm>
        </p:grpSpPr>
        <p:sp>
          <p:nvSpPr>
            <p:cNvPr id="316" name="Google Shape;316;p29"/>
            <p:cNvSpPr/>
            <p:nvPr/>
          </p:nvSpPr>
          <p:spPr>
            <a:xfrm>
              <a:off x="2944198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lang="en-IN" u="sng" dirty="0">
                <a:solidFill>
                  <a:schemeClr val="bg1"/>
                </a:solidFill>
              </a:endParaRPr>
            </a:p>
            <a:p>
              <a:pPr algn="ctr"/>
              <a:r>
                <a:rPr lang="en-IN" u="sng" dirty="0">
                  <a:solidFill>
                    <a:schemeClr val="bg1"/>
                  </a:solidFill>
                </a:rPr>
                <a:t>Client-Side Requirements: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317" name="Google Shape;317;p29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indent="0">
                <a:buNone/>
              </a:pPr>
              <a:r>
                <a:rPr lang="en-IN" sz="1500" u="sng" dirty="0">
                  <a:solidFill>
                    <a:schemeClr val="bg2">
                      <a:lumMod val="75000"/>
                    </a:schemeClr>
                  </a:solidFill>
                  <a:latin typeface="Inria Serif" panose="020B0604020202020204" charset="0"/>
                </a:rPr>
                <a:t>Client-Side Requirements:</a:t>
              </a:r>
            </a:p>
            <a:p>
              <a:pPr marL="0" indent="0">
                <a:buNone/>
              </a:pPr>
              <a:endParaRPr lang="en-IN" sz="1500" u="sng" dirty="0">
                <a:solidFill>
                  <a:schemeClr val="bg2">
                    <a:lumMod val="75000"/>
                  </a:schemeClr>
                </a:solidFill>
                <a:latin typeface="Inria Serif" panose="020B0604020202020204" charset="0"/>
              </a:endParaRPr>
            </a:p>
            <a:p>
              <a:pPr marL="0" indent="0">
                <a:buNone/>
              </a:pPr>
              <a:r>
                <a:rPr lang="en-IN" sz="1500" dirty="0">
                  <a:solidFill>
                    <a:schemeClr val="bg2">
                      <a:lumMod val="75000"/>
                    </a:schemeClr>
                  </a:solidFill>
                  <a:latin typeface="Inria Serif" panose="020B0604020202020204" charset="0"/>
                </a:rPr>
                <a:t>✔ RAM:  Min 512 MB</a:t>
              </a:r>
            </a:p>
            <a:p>
              <a:pPr marL="0" indent="0">
                <a:buNone/>
              </a:pPr>
              <a:r>
                <a:rPr lang="en-IN" sz="1500" dirty="0">
                  <a:solidFill>
                    <a:schemeClr val="bg2">
                      <a:lumMod val="75000"/>
                    </a:schemeClr>
                  </a:solidFill>
                  <a:latin typeface="Inria Serif" panose="020B0604020202020204" charset="0"/>
                </a:rPr>
                <a:t>✔ HDD: 10 GB or more (Free space excluding data size)</a:t>
              </a:r>
            </a:p>
            <a:p>
              <a:pPr marL="0" indent="0" algn="just">
                <a:buNone/>
              </a:pPr>
              <a:r>
                <a:rPr lang="en-IN" sz="1500" dirty="0">
                  <a:solidFill>
                    <a:schemeClr val="bg2">
                      <a:lumMod val="75000"/>
                    </a:schemeClr>
                  </a:solidFill>
                  <a:latin typeface="Inria Serif" panose="020B0604020202020204" charset="0"/>
                </a:rPr>
                <a:t>✔ Processor: Min 1 GHz or onwards.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5"/>
          <p:cNvSpPr txBox="1">
            <a:spLocks noGrp="1"/>
          </p:cNvSpPr>
          <p:nvPr>
            <p:ph type="title"/>
          </p:nvPr>
        </p:nvSpPr>
        <p:spPr>
          <a:xfrm>
            <a:off x="455700" y="823775"/>
            <a:ext cx="1623900" cy="386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Interfaces</a:t>
            </a:r>
            <a:endParaRPr dirty="0"/>
          </a:p>
        </p:txBody>
      </p:sp>
      <p:grpSp>
        <p:nvGrpSpPr>
          <p:cNvPr id="249" name="Google Shape;249;p25"/>
          <p:cNvGrpSpPr/>
          <p:nvPr/>
        </p:nvGrpSpPr>
        <p:grpSpPr>
          <a:xfrm>
            <a:off x="455701" y="4108701"/>
            <a:ext cx="794404" cy="576505"/>
            <a:chOff x="3932350" y="3714775"/>
            <a:chExt cx="439650" cy="319075"/>
          </a:xfrm>
        </p:grpSpPr>
        <p:sp>
          <p:nvSpPr>
            <p:cNvPr id="250" name="Google Shape;250;p25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5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5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5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5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25"/>
          <p:cNvSpPr txBox="1">
            <a:spLocks noGrp="1"/>
          </p:cNvSpPr>
          <p:nvPr>
            <p:ph type="sldNum" idx="12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aphicFrame>
        <p:nvGraphicFramePr>
          <p:cNvPr id="11" name="Table 2">
            <a:extLst>
              <a:ext uri="{FF2B5EF4-FFF2-40B4-BE49-F238E27FC236}">
                <a16:creationId xmlns:a16="http://schemas.microsoft.com/office/drawing/2014/main" id="{8BDDCC29-842D-E9F7-FBD7-066113CF4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895624"/>
              </p:ext>
            </p:extLst>
          </p:nvPr>
        </p:nvGraphicFramePr>
        <p:xfrm>
          <a:off x="1722119" y="1360721"/>
          <a:ext cx="6966182" cy="325519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483091">
                  <a:extLst>
                    <a:ext uri="{9D8B030D-6E8A-4147-A177-3AD203B41FA5}">
                      <a16:colId xmlns:a16="http://schemas.microsoft.com/office/drawing/2014/main" val="1912055760"/>
                    </a:ext>
                  </a:extLst>
                </a:gridCol>
                <a:gridCol w="3483091">
                  <a:extLst>
                    <a:ext uri="{9D8B030D-6E8A-4147-A177-3AD203B41FA5}">
                      <a16:colId xmlns:a16="http://schemas.microsoft.com/office/drawing/2014/main" val="1420025083"/>
                    </a:ext>
                  </a:extLst>
                </a:gridCol>
              </a:tblGrid>
              <a:tr h="897076"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TECHNOLOGY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SOFTWARE PRODUCT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146600"/>
                  </a:ext>
                </a:extLst>
              </a:tr>
              <a:tr h="462432">
                <a:tc>
                  <a:txBody>
                    <a:bodyPr/>
                    <a:lstStyle/>
                    <a:p>
                      <a:r>
                        <a:rPr lang="en-IN"/>
                        <a:t>Client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Web Browser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482704"/>
                  </a:ext>
                </a:extLst>
              </a:tr>
              <a:tr h="462432">
                <a:tc>
                  <a:txBody>
                    <a:bodyPr/>
                    <a:lstStyle/>
                    <a:p>
                      <a:r>
                        <a:rPr lang="en-IN"/>
                        <a:t>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Windows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37220"/>
                  </a:ext>
                </a:extLst>
              </a:tr>
              <a:tr h="508389">
                <a:tc>
                  <a:txBody>
                    <a:bodyPr/>
                    <a:lstStyle/>
                    <a:p>
                      <a:r>
                        <a:rPr lang="en-IN"/>
                        <a:t>Database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MySQL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351203"/>
                  </a:ext>
                </a:extLst>
              </a:tr>
              <a:tr h="462432">
                <a:tc>
                  <a:txBody>
                    <a:bodyPr/>
                    <a:lstStyle/>
                    <a:p>
                      <a:r>
                        <a:rPr lang="en-IN"/>
                        <a:t>Development End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HTML, JavaScript, CSS, NodeJS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141710"/>
                  </a:ext>
                </a:extLst>
              </a:tr>
              <a:tr h="462432">
                <a:tc>
                  <a:txBody>
                    <a:bodyPr/>
                    <a:lstStyle/>
                    <a:p>
                      <a:r>
                        <a:rPr lang="en-IN" dirty="0"/>
                        <a:t>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Dialogflow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15281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455700" y="823775"/>
            <a:ext cx="2007084" cy="386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IN" sz="2400" dirty="0"/>
              <a:t>Assumptions and Dependencies</a:t>
            </a:r>
          </a:p>
        </p:txBody>
      </p:sp>
      <p:sp>
        <p:nvSpPr>
          <p:cNvPr id="110" name="Google Shape;110;p18"/>
          <p:cNvSpPr txBox="1">
            <a:spLocks noGrp="1"/>
          </p:cNvSpPr>
          <p:nvPr>
            <p:ph type="body" idx="1"/>
          </p:nvPr>
        </p:nvSpPr>
        <p:spPr>
          <a:xfrm>
            <a:off x="2763000" y="606128"/>
            <a:ext cx="5925300" cy="33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sz="1600" b="1" u="sng" dirty="0"/>
              <a:t>It is assumed that:</a:t>
            </a:r>
          </a:p>
          <a:p>
            <a:endParaRPr lang="en-IN" sz="1600" dirty="0"/>
          </a:p>
          <a:p>
            <a:r>
              <a:rPr lang="en-IN" sz="1600" dirty="0"/>
              <a:t>➢ users can read and write in English.</a:t>
            </a:r>
          </a:p>
          <a:p>
            <a:r>
              <a:rPr lang="en-IN" sz="1600" dirty="0"/>
              <a:t>➢ Users have devices that support internet service.</a:t>
            </a:r>
          </a:p>
          <a:p>
            <a:r>
              <a:rPr lang="en-IN" sz="1600" dirty="0"/>
              <a:t>➢ Users are familiar with internet browsing and can interact with a web application.</a:t>
            </a:r>
          </a:p>
          <a:p>
            <a:r>
              <a:rPr lang="en-IN" sz="1600" dirty="0"/>
              <a:t>➢ Users have a decent internet connection.</a:t>
            </a:r>
          </a:p>
          <a:p>
            <a:endParaRPr lang="en-IN" sz="1600" dirty="0"/>
          </a:p>
          <a:p>
            <a:r>
              <a:rPr lang="en-IN" sz="1600" b="1" u="sng" dirty="0"/>
              <a:t>The final output depends on:</a:t>
            </a:r>
          </a:p>
          <a:p>
            <a:endParaRPr lang="en-IN" sz="1600" dirty="0"/>
          </a:p>
          <a:p>
            <a:r>
              <a:rPr lang="en-IN" sz="1600" dirty="0"/>
              <a:t>➢ The Accuracy of the different APIs and AI/ML tools(Dialog Flow).</a:t>
            </a:r>
          </a:p>
          <a:p>
            <a:r>
              <a:rPr lang="en-IN" sz="1600" dirty="0"/>
              <a:t>➢ Efficiency and Security of the Databases</a:t>
            </a:r>
          </a:p>
          <a:p>
            <a:r>
              <a:rPr lang="en-IN" sz="1600" dirty="0"/>
              <a:t>➢ Wi-Fi access</a:t>
            </a:r>
          </a:p>
          <a:p>
            <a:r>
              <a:rPr lang="en-IN" sz="1600" dirty="0"/>
              <a:t>➢ Devices used </a:t>
            </a:r>
          </a:p>
        </p:txBody>
      </p:sp>
      <p:sp>
        <p:nvSpPr>
          <p:cNvPr id="111" name="Google Shape;111;p18"/>
          <p:cNvSpPr txBox="1">
            <a:spLocks noGrp="1"/>
          </p:cNvSpPr>
          <p:nvPr>
            <p:ph type="sldNum" idx="12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ulina template">
  <a:themeElements>
    <a:clrScheme name="Custom 347">
      <a:dk1>
        <a:srgbClr val="756F6F"/>
      </a:dk1>
      <a:lt1>
        <a:srgbClr val="FFFFFF"/>
      </a:lt1>
      <a:dk2>
        <a:srgbClr val="A8A09D"/>
      </a:dk2>
      <a:lt2>
        <a:srgbClr val="F5F1F0"/>
      </a:lt2>
      <a:accent1>
        <a:srgbClr val="AD9B91"/>
      </a:accent1>
      <a:accent2>
        <a:srgbClr val="E2D1C2"/>
      </a:accent2>
      <a:accent3>
        <a:srgbClr val="C4CBBF"/>
      </a:accent3>
      <a:accent4>
        <a:srgbClr val="BFC8CB"/>
      </a:accent4>
      <a:accent5>
        <a:srgbClr val="E9DBDB"/>
      </a:accent5>
      <a:accent6>
        <a:srgbClr val="C5C4BF"/>
      </a:accent6>
      <a:hlink>
        <a:srgbClr val="413A3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803</Words>
  <Application>Microsoft Office PowerPoint</Application>
  <PresentationFormat>On-screen Show (16:9)</PresentationFormat>
  <Paragraphs>188</Paragraphs>
  <Slides>28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Playfair Display Regular</vt:lpstr>
      <vt:lpstr>arial</vt:lpstr>
      <vt:lpstr>arial</vt:lpstr>
      <vt:lpstr>Playfair Display</vt:lpstr>
      <vt:lpstr>Times New Roman</vt:lpstr>
      <vt:lpstr>Inria Serif Light</vt:lpstr>
      <vt:lpstr>Inria Serif</vt:lpstr>
      <vt:lpstr>Paulina template</vt:lpstr>
      <vt:lpstr>AIDA</vt:lpstr>
      <vt:lpstr>Table of contents</vt:lpstr>
      <vt:lpstr>INTRODUCTION</vt:lpstr>
      <vt:lpstr>Problems in already existing portals</vt:lpstr>
      <vt:lpstr>Product Functions</vt:lpstr>
      <vt:lpstr>Product Functions</vt:lpstr>
      <vt:lpstr>System Features</vt:lpstr>
      <vt:lpstr>Software Interfaces</vt:lpstr>
      <vt:lpstr>Assumptions and Dependencies</vt:lpstr>
      <vt:lpstr>User Classes and Charachterstics</vt:lpstr>
      <vt:lpstr>Big concept</vt:lpstr>
      <vt:lpstr>Big concept</vt:lpstr>
      <vt:lpstr>Big concept</vt:lpstr>
      <vt:lpstr>Big concept</vt:lpstr>
      <vt:lpstr>Big concept</vt:lpstr>
      <vt:lpstr>Big concept</vt:lpstr>
      <vt:lpstr>Big concept</vt:lpstr>
      <vt:lpstr>PowerPoint Presentation</vt:lpstr>
      <vt:lpstr>Big concept</vt:lpstr>
      <vt:lpstr>PowerPoint Presentation</vt:lpstr>
      <vt:lpstr>The general idea of working of proposed system algorithm is given as follow:</vt:lpstr>
      <vt:lpstr>Big concept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Himalaya pratap singh</dc:creator>
  <cp:lastModifiedBy>Admin</cp:lastModifiedBy>
  <cp:revision>24</cp:revision>
  <dcterms:modified xsi:type="dcterms:W3CDTF">2023-02-15T10:55:57Z</dcterms:modified>
</cp:coreProperties>
</file>